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5"/>
  </p:notesMasterIdLst>
  <p:handoutMasterIdLst>
    <p:handoutMasterId r:id="rId6"/>
  </p:handoutMasterIdLst>
  <p:sldIdLst>
    <p:sldId id="4080" r:id="rId3"/>
    <p:sldId id="4081" r:id="rId4"/>
  </p:sldIdLst>
  <p:sldSz cx="12192000" cy="6858000"/>
  <p:notesSz cx="6858000" cy="994727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033EDEC-8DEF-4CE9-96FB-6C464B04A433}">
          <p14:sldIdLst>
            <p14:sldId id="4080"/>
            <p14:sldId id="40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6">
          <p15:clr>
            <a:srgbClr val="A4A3A4"/>
          </p15:clr>
        </p15:guide>
        <p15:guide id="2" pos="3761">
          <p15:clr>
            <a:srgbClr val="A4A3A4"/>
          </p15:clr>
        </p15:guide>
        <p15:guide id="3" orient="horz" pos="3048">
          <p15:clr>
            <a:srgbClr val="A4A3A4"/>
          </p15:clr>
        </p15:guide>
        <p15:guide id="4" orient="horz" pos="2155">
          <p15:clr>
            <a:srgbClr val="A4A3A4"/>
          </p15:clr>
        </p15:guide>
        <p15:guide id="5" pos="316">
          <p15:clr>
            <a:srgbClr val="A4A3A4"/>
          </p15:clr>
        </p15:guide>
        <p15:guide id="6" pos="7380">
          <p15:clr>
            <a:srgbClr val="A4A3A4"/>
          </p15:clr>
        </p15:guide>
        <p15:guide id="7" orient="horz" pos="39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ministrator" initials="A" lastIdx="1" clrIdx="0"/>
  <p:cmAuthor id="1" name="张 天舒" initials="张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DB1E"/>
    <a:srgbClr val="C4C4C4"/>
    <a:srgbClr val="C6C6C6"/>
    <a:srgbClr val="CDEC75"/>
    <a:srgbClr val="B4EA5F"/>
    <a:srgbClr val="DDDDDD"/>
    <a:srgbClr val="DEF2A3"/>
    <a:srgbClr val="000000"/>
    <a:srgbClr val="7F7F7F"/>
    <a:srgbClr val="3838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23" autoAdjust="0"/>
    <p:restoredTop sz="95153" autoAdjust="0"/>
  </p:normalViewPr>
  <p:slideViewPr>
    <p:cSldViewPr>
      <p:cViewPr varScale="1">
        <p:scale>
          <a:sx n="108" d="100"/>
          <a:sy n="108" d="100"/>
        </p:scale>
        <p:origin x="606" y="108"/>
      </p:cViewPr>
      <p:guideLst>
        <p:guide orient="horz" pos="346"/>
        <p:guide pos="3761"/>
        <p:guide orient="horz" pos="3048"/>
        <p:guide orient="horz" pos="2155"/>
        <p:guide pos="316"/>
        <p:guide pos="7380"/>
        <p:guide orient="horz" pos="39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E3E26-5921-4E48-A589-FB87DAD542F7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2B535-2763-4362-9947-8AE62AF761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1668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B9E76-48D7-4846-A93F-2F3666791B42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787126"/>
            <a:ext cx="5486400" cy="391674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9FA15-1B51-4D3C-9278-A54EF8AB4B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60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889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689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38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形用户界面, 图示&#10;&#10;描述已自动生成">
            <a:extLst>
              <a:ext uri="{FF2B5EF4-FFF2-40B4-BE49-F238E27FC236}">
                <a16:creationId xmlns:a16="http://schemas.microsoft.com/office/drawing/2014/main" id="{77B86BFD-33D0-42AE-A4F7-7B8E167C03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7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2" name="图形 2">
            <a:extLst>
              <a:ext uri="{FF2B5EF4-FFF2-40B4-BE49-F238E27FC236}">
                <a16:creationId xmlns:a16="http://schemas.microsoft.com/office/drawing/2014/main" id="{4C348979-BF90-4147-88F4-2D176A23124C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734DC31-B34D-4E27-A08A-5A35F5C2B77D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2">
              <a:extLst>
                <a:ext uri="{FF2B5EF4-FFF2-40B4-BE49-F238E27FC236}">
                  <a16:creationId xmlns:a16="http://schemas.microsoft.com/office/drawing/2014/main" id="{594014A8-DF48-4255-BD4F-828208D932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80948D06-14CC-4C71-B4FF-D526F36B459B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2D114D0-12BD-4468-8586-3FF6DD9313B2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BA601E7-93AA-4DA3-92BD-D89124A31353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B1EC5CE-0B2F-476B-9B55-04153AFC9D06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66BE183-33E3-4F8D-830D-0CF2BB039F3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814F736-6576-4CB1-91B0-5E781B2AD0C3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1C52680D-FB9D-4D7D-A547-F92DE442F923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85DDB7-1CCB-47CF-A998-6057F830C671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D34BF3A8-E5BE-4049-92E3-AE16F32DF6E9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50234D6-DF2B-4A69-B57F-468A521C8371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2">
              <a:extLst>
                <a:ext uri="{FF2B5EF4-FFF2-40B4-BE49-F238E27FC236}">
                  <a16:creationId xmlns:a16="http://schemas.microsoft.com/office/drawing/2014/main" id="{1E67DA3D-49EB-47A6-BEB6-DE6A7BB9E127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C0A4891-0C1A-4ACD-8613-6E6A2265B23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5C9A94AE-4344-40BF-90C8-F158339151C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C93374E-2957-4266-98AD-54CDB4C6FEBB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36336AF6-63F6-46D8-9016-6F59E343E3B9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7DF9EE6-1FC8-4A8D-83CF-0D05A1985E19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211CA9F-12E9-4178-ABEB-E266D26B6009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225C503-A080-4EDC-9F22-502EAA2F19BD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F1C034D-CA9F-4241-A681-691ABC733F98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图形 4">
            <a:extLst>
              <a:ext uri="{FF2B5EF4-FFF2-40B4-BE49-F238E27FC236}">
                <a16:creationId xmlns:a16="http://schemas.microsoft.com/office/drawing/2014/main" id="{51A42D55-71A5-4CBC-A2D5-55F452359B10}"/>
              </a:ext>
            </a:extLst>
          </p:cNvPr>
          <p:cNvGrpSpPr/>
          <p:nvPr userDrawn="1"/>
        </p:nvGrpSpPr>
        <p:grpSpPr>
          <a:xfrm>
            <a:off x="409285" y="5932967"/>
            <a:ext cx="1822284" cy="607526"/>
            <a:chOff x="409285" y="5932967"/>
            <a:chExt cx="1822284" cy="607526"/>
          </a:xfrm>
          <a:solidFill>
            <a:schemeClr val="accent1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0ABFD09-4C06-47FD-A9B5-61BBFE5AC874}"/>
                </a:ext>
              </a:extLst>
            </p:cNvPr>
            <p:cNvSpPr/>
            <p:nvPr/>
          </p:nvSpPr>
          <p:spPr>
            <a:xfrm>
              <a:off x="409285" y="5932967"/>
              <a:ext cx="1822284" cy="607526"/>
            </a:xfrm>
            <a:custGeom>
              <a:avLst/>
              <a:gdLst>
                <a:gd name="connsiteX0" fmla="*/ 0 w 1822284"/>
                <a:gd name="connsiteY0" fmla="*/ 0 h 607526"/>
                <a:gd name="connsiteX1" fmla="*/ 1822285 w 1822284"/>
                <a:gd name="connsiteY1" fmla="*/ 0 h 607526"/>
                <a:gd name="connsiteX2" fmla="*/ 1822285 w 1822284"/>
                <a:gd name="connsiteY2" fmla="*/ 607526 h 607526"/>
                <a:gd name="connsiteX3" fmla="*/ 0 w 1822284"/>
                <a:gd name="connsiteY3" fmla="*/ 607526 h 60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284" h="607526">
                  <a:moveTo>
                    <a:pt x="0" y="0"/>
                  </a:moveTo>
                  <a:lnTo>
                    <a:pt x="1822285" y="0"/>
                  </a:lnTo>
                  <a:lnTo>
                    <a:pt x="1822285" y="607526"/>
                  </a:lnTo>
                  <a:lnTo>
                    <a:pt x="0" y="607526"/>
                  </a:lnTo>
                  <a:close/>
                </a:path>
              </a:pathLst>
            </a:custGeom>
            <a:solidFill>
              <a:schemeClr val="tx2"/>
            </a:solidFill>
            <a:ln w="73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F5DB94-6ECE-4026-A9DF-D4155137C82A}"/>
                </a:ext>
              </a:extLst>
            </p:cNvPr>
            <p:cNvGrpSpPr/>
            <p:nvPr/>
          </p:nvGrpSpPr>
          <p:grpSpPr>
            <a:xfrm>
              <a:off x="626264" y="6149135"/>
              <a:ext cx="1389137" cy="173642"/>
              <a:chOff x="626264" y="6149135"/>
              <a:chExt cx="1389137" cy="173642"/>
            </a:xfrm>
            <a:solidFill>
              <a:srgbClr val="A5CF4E"/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5709A340-1A6B-402B-A773-F45DC8794A30}"/>
                  </a:ext>
                </a:extLst>
              </p:cNvPr>
              <p:cNvSpPr/>
              <p:nvPr/>
            </p:nvSpPr>
            <p:spPr>
              <a:xfrm>
                <a:off x="1658314" y="6149135"/>
                <a:ext cx="170694" cy="173642"/>
              </a:xfrm>
              <a:custGeom>
                <a:avLst/>
                <a:gdLst>
                  <a:gd name="connsiteX0" fmla="*/ 168557 w 170694"/>
                  <a:gd name="connsiteY0" fmla="*/ 36483 h 173642"/>
                  <a:gd name="connsiteX1" fmla="*/ 155438 w 170694"/>
                  <a:gd name="connsiteY1" fmla="*/ 17467 h 173642"/>
                  <a:gd name="connsiteX2" fmla="*/ 126252 w 170694"/>
                  <a:gd name="connsiteY2" fmla="*/ 4422 h 173642"/>
                  <a:gd name="connsiteX3" fmla="*/ 85421 w 170694"/>
                  <a:gd name="connsiteY3" fmla="*/ 0 h 173642"/>
                  <a:gd name="connsiteX4" fmla="*/ 43263 w 170694"/>
                  <a:gd name="connsiteY4" fmla="*/ 4643 h 173642"/>
                  <a:gd name="connsiteX5" fmla="*/ 14667 w 170694"/>
                  <a:gd name="connsiteY5" fmla="*/ 17910 h 173642"/>
                  <a:gd name="connsiteX6" fmla="*/ 1990 w 170694"/>
                  <a:gd name="connsiteY6" fmla="*/ 36998 h 173642"/>
                  <a:gd name="connsiteX7" fmla="*/ 0 w 170694"/>
                  <a:gd name="connsiteY7" fmla="*/ 72523 h 173642"/>
                  <a:gd name="connsiteX8" fmla="*/ 0 w 170694"/>
                  <a:gd name="connsiteY8" fmla="*/ 100972 h 173642"/>
                  <a:gd name="connsiteX9" fmla="*/ 2137 w 170694"/>
                  <a:gd name="connsiteY9" fmla="*/ 137012 h 173642"/>
                  <a:gd name="connsiteX10" fmla="*/ 15256 w 170694"/>
                  <a:gd name="connsiteY10" fmla="*/ 156101 h 173642"/>
                  <a:gd name="connsiteX11" fmla="*/ 44442 w 170694"/>
                  <a:gd name="connsiteY11" fmla="*/ 169220 h 173642"/>
                  <a:gd name="connsiteX12" fmla="*/ 85494 w 170694"/>
                  <a:gd name="connsiteY12" fmla="*/ 173642 h 173642"/>
                  <a:gd name="connsiteX13" fmla="*/ 127578 w 170694"/>
                  <a:gd name="connsiteY13" fmla="*/ 168999 h 173642"/>
                  <a:gd name="connsiteX14" fmla="*/ 156101 w 170694"/>
                  <a:gd name="connsiteY14" fmla="*/ 155732 h 173642"/>
                  <a:gd name="connsiteX15" fmla="*/ 168704 w 170694"/>
                  <a:gd name="connsiteY15" fmla="*/ 136570 h 173642"/>
                  <a:gd name="connsiteX16" fmla="*/ 170694 w 170694"/>
                  <a:gd name="connsiteY16" fmla="*/ 100972 h 173642"/>
                  <a:gd name="connsiteX17" fmla="*/ 170694 w 170694"/>
                  <a:gd name="connsiteY17" fmla="*/ 72523 h 173642"/>
                  <a:gd name="connsiteX18" fmla="*/ 168557 w 170694"/>
                  <a:gd name="connsiteY18" fmla="*/ 36483 h 173642"/>
                  <a:gd name="connsiteX19" fmla="*/ 120429 w 170694"/>
                  <a:gd name="connsiteY19" fmla="*/ 94339 h 173642"/>
                  <a:gd name="connsiteX20" fmla="*/ 119618 w 170694"/>
                  <a:gd name="connsiteY20" fmla="*/ 113280 h 173642"/>
                  <a:gd name="connsiteX21" fmla="*/ 114459 w 170694"/>
                  <a:gd name="connsiteY21" fmla="*/ 123451 h 173642"/>
                  <a:gd name="connsiteX22" fmla="*/ 102814 w 170694"/>
                  <a:gd name="connsiteY22" fmla="*/ 130526 h 173642"/>
                  <a:gd name="connsiteX23" fmla="*/ 85642 w 170694"/>
                  <a:gd name="connsiteY23" fmla="*/ 133032 h 173642"/>
                  <a:gd name="connsiteX24" fmla="*/ 69059 w 170694"/>
                  <a:gd name="connsiteY24" fmla="*/ 130674 h 173642"/>
                  <a:gd name="connsiteX25" fmla="*/ 57119 w 170694"/>
                  <a:gd name="connsiteY25" fmla="*/ 123672 h 173642"/>
                  <a:gd name="connsiteX26" fmla="*/ 51886 w 170694"/>
                  <a:gd name="connsiteY26" fmla="*/ 113575 h 173642"/>
                  <a:gd name="connsiteX27" fmla="*/ 51076 w 170694"/>
                  <a:gd name="connsiteY27" fmla="*/ 94265 h 173642"/>
                  <a:gd name="connsiteX28" fmla="*/ 51076 w 170694"/>
                  <a:gd name="connsiteY28" fmla="*/ 79082 h 173642"/>
                  <a:gd name="connsiteX29" fmla="*/ 51813 w 170694"/>
                  <a:gd name="connsiteY29" fmla="*/ 60141 h 173642"/>
                  <a:gd name="connsiteX30" fmla="*/ 56972 w 170694"/>
                  <a:gd name="connsiteY30" fmla="*/ 50044 h 173642"/>
                  <a:gd name="connsiteX31" fmla="*/ 68617 w 170694"/>
                  <a:gd name="connsiteY31" fmla="*/ 42895 h 173642"/>
                  <a:gd name="connsiteX32" fmla="*/ 85642 w 170694"/>
                  <a:gd name="connsiteY32" fmla="*/ 40462 h 173642"/>
                  <a:gd name="connsiteX33" fmla="*/ 102372 w 170694"/>
                  <a:gd name="connsiteY33" fmla="*/ 42821 h 173642"/>
                  <a:gd name="connsiteX34" fmla="*/ 114312 w 170694"/>
                  <a:gd name="connsiteY34" fmla="*/ 49749 h 173642"/>
                  <a:gd name="connsiteX35" fmla="*/ 119618 w 170694"/>
                  <a:gd name="connsiteY35" fmla="*/ 59920 h 173642"/>
                  <a:gd name="connsiteX36" fmla="*/ 120429 w 170694"/>
                  <a:gd name="connsiteY36" fmla="*/ 79082 h 173642"/>
                  <a:gd name="connsiteX37" fmla="*/ 120429 w 170694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694" h="173642">
                    <a:moveTo>
                      <a:pt x="168557" y="36483"/>
                    </a:moveTo>
                    <a:cubicBezTo>
                      <a:pt x="167230" y="29555"/>
                      <a:pt x="162882" y="23290"/>
                      <a:pt x="155438" y="17467"/>
                    </a:cubicBezTo>
                    <a:cubicBezTo>
                      <a:pt x="148215" y="11645"/>
                      <a:pt x="138265" y="7223"/>
                      <a:pt x="126252" y="4422"/>
                    </a:cubicBezTo>
                    <a:cubicBezTo>
                      <a:pt x="114238" y="1474"/>
                      <a:pt x="100530" y="0"/>
                      <a:pt x="85421" y="0"/>
                    </a:cubicBezTo>
                    <a:cubicBezTo>
                      <a:pt x="69427" y="0"/>
                      <a:pt x="55350" y="1474"/>
                      <a:pt x="43263" y="4643"/>
                    </a:cubicBezTo>
                    <a:cubicBezTo>
                      <a:pt x="31176" y="7665"/>
                      <a:pt x="21668" y="12161"/>
                      <a:pt x="14667" y="17910"/>
                    </a:cubicBezTo>
                    <a:cubicBezTo>
                      <a:pt x="7518" y="23658"/>
                      <a:pt x="3317" y="30070"/>
                      <a:pt x="1990" y="36998"/>
                    </a:cubicBezTo>
                    <a:cubicBezTo>
                      <a:pt x="737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737" y="130232"/>
                      <a:pt x="2137" y="137012"/>
                    </a:cubicBezTo>
                    <a:cubicBezTo>
                      <a:pt x="3464" y="143866"/>
                      <a:pt x="7960" y="150279"/>
                      <a:pt x="15256" y="156101"/>
                    </a:cubicBezTo>
                    <a:cubicBezTo>
                      <a:pt x="22626" y="161923"/>
                      <a:pt x="32355" y="166272"/>
                      <a:pt x="44442" y="169220"/>
                    </a:cubicBezTo>
                    <a:cubicBezTo>
                      <a:pt x="56603" y="172021"/>
                      <a:pt x="70164" y="173642"/>
                      <a:pt x="85494" y="173642"/>
                    </a:cubicBezTo>
                    <a:cubicBezTo>
                      <a:pt x="101414" y="173642"/>
                      <a:pt x="115491" y="172021"/>
                      <a:pt x="127578" y="168999"/>
                    </a:cubicBezTo>
                    <a:cubicBezTo>
                      <a:pt x="139518" y="165903"/>
                      <a:pt x="149099" y="161555"/>
                      <a:pt x="156101" y="155732"/>
                    </a:cubicBezTo>
                    <a:cubicBezTo>
                      <a:pt x="163103" y="149984"/>
                      <a:pt x="167451" y="143572"/>
                      <a:pt x="168704" y="136570"/>
                    </a:cubicBezTo>
                    <a:cubicBezTo>
                      <a:pt x="170104" y="129716"/>
                      <a:pt x="170694" y="117850"/>
                      <a:pt x="170694" y="100972"/>
                    </a:cubicBezTo>
                    <a:lnTo>
                      <a:pt x="170694" y="72523"/>
                    </a:lnTo>
                    <a:cubicBezTo>
                      <a:pt x="170694" y="55350"/>
                      <a:pt x="170104" y="43337"/>
                      <a:pt x="168557" y="36483"/>
                    </a:cubicBezTo>
                    <a:close/>
                    <a:moveTo>
                      <a:pt x="120429" y="94339"/>
                    </a:moveTo>
                    <a:cubicBezTo>
                      <a:pt x="120429" y="103257"/>
                      <a:pt x="120134" y="109595"/>
                      <a:pt x="119618" y="113280"/>
                    </a:cubicBezTo>
                    <a:cubicBezTo>
                      <a:pt x="119029" y="117039"/>
                      <a:pt x="117407" y="120355"/>
                      <a:pt x="114459" y="123451"/>
                    </a:cubicBezTo>
                    <a:cubicBezTo>
                      <a:pt x="111585" y="126546"/>
                      <a:pt x="107752" y="128905"/>
                      <a:pt x="102814" y="130526"/>
                    </a:cubicBezTo>
                    <a:cubicBezTo>
                      <a:pt x="97950" y="132222"/>
                      <a:pt x="92128" y="133032"/>
                      <a:pt x="85642" y="133032"/>
                    </a:cubicBezTo>
                    <a:cubicBezTo>
                      <a:pt x="79525" y="133032"/>
                      <a:pt x="73997" y="132222"/>
                      <a:pt x="69059" y="130674"/>
                    </a:cubicBezTo>
                    <a:cubicBezTo>
                      <a:pt x="64194" y="129126"/>
                      <a:pt x="60215" y="126768"/>
                      <a:pt x="57119" y="123672"/>
                    </a:cubicBezTo>
                    <a:cubicBezTo>
                      <a:pt x="54245" y="120577"/>
                      <a:pt x="52476" y="117186"/>
                      <a:pt x="51886" y="113575"/>
                    </a:cubicBezTo>
                    <a:cubicBezTo>
                      <a:pt x="51223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297" y="63826"/>
                      <a:pt x="51813" y="60141"/>
                    </a:cubicBezTo>
                    <a:cubicBezTo>
                      <a:pt x="52255" y="56456"/>
                      <a:pt x="54024" y="52992"/>
                      <a:pt x="56972" y="50044"/>
                    </a:cubicBezTo>
                    <a:cubicBezTo>
                      <a:pt x="59846" y="46875"/>
                      <a:pt x="63752" y="44590"/>
                      <a:pt x="68617" y="42895"/>
                    </a:cubicBezTo>
                    <a:cubicBezTo>
                      <a:pt x="73555" y="41273"/>
                      <a:pt x="79156" y="40462"/>
                      <a:pt x="85642" y="40462"/>
                    </a:cubicBezTo>
                    <a:cubicBezTo>
                      <a:pt x="91759" y="40462"/>
                      <a:pt x="97582" y="41199"/>
                      <a:pt x="102372" y="42821"/>
                    </a:cubicBezTo>
                    <a:cubicBezTo>
                      <a:pt x="107237" y="44369"/>
                      <a:pt x="111290" y="46653"/>
                      <a:pt x="114312" y="49749"/>
                    </a:cubicBezTo>
                    <a:cubicBezTo>
                      <a:pt x="117186" y="52844"/>
                      <a:pt x="119029" y="56235"/>
                      <a:pt x="119618" y="59920"/>
                    </a:cubicBezTo>
                    <a:cubicBezTo>
                      <a:pt x="120134" y="63605"/>
                      <a:pt x="120429" y="69943"/>
                      <a:pt x="120429" y="79082"/>
                    </a:cubicBezTo>
                    <a:lnTo>
                      <a:pt x="120429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6398F8A3-1ECE-4DB7-A732-5ECAE4888EDB}"/>
                  </a:ext>
                </a:extLst>
              </p:cNvPr>
              <p:cNvSpPr/>
              <p:nvPr/>
            </p:nvSpPr>
            <p:spPr>
              <a:xfrm>
                <a:off x="1005903" y="6149135"/>
                <a:ext cx="170767" cy="173642"/>
              </a:xfrm>
              <a:custGeom>
                <a:avLst/>
                <a:gdLst>
                  <a:gd name="connsiteX0" fmla="*/ 168409 w 170767"/>
                  <a:gd name="connsiteY0" fmla="*/ 36483 h 173642"/>
                  <a:gd name="connsiteX1" fmla="*/ 155364 w 170767"/>
                  <a:gd name="connsiteY1" fmla="*/ 17467 h 173642"/>
                  <a:gd name="connsiteX2" fmla="*/ 126104 w 170767"/>
                  <a:gd name="connsiteY2" fmla="*/ 4422 h 173642"/>
                  <a:gd name="connsiteX3" fmla="*/ 85347 w 170767"/>
                  <a:gd name="connsiteY3" fmla="*/ 0 h 173642"/>
                  <a:gd name="connsiteX4" fmla="*/ 43189 w 170767"/>
                  <a:gd name="connsiteY4" fmla="*/ 4643 h 173642"/>
                  <a:gd name="connsiteX5" fmla="*/ 14446 w 170767"/>
                  <a:gd name="connsiteY5" fmla="*/ 17910 h 173642"/>
                  <a:gd name="connsiteX6" fmla="*/ 1990 w 170767"/>
                  <a:gd name="connsiteY6" fmla="*/ 36998 h 173642"/>
                  <a:gd name="connsiteX7" fmla="*/ 0 w 170767"/>
                  <a:gd name="connsiteY7" fmla="*/ 72523 h 173642"/>
                  <a:gd name="connsiteX8" fmla="*/ 0 w 170767"/>
                  <a:gd name="connsiteY8" fmla="*/ 100972 h 173642"/>
                  <a:gd name="connsiteX9" fmla="*/ 2137 w 170767"/>
                  <a:gd name="connsiteY9" fmla="*/ 137012 h 173642"/>
                  <a:gd name="connsiteX10" fmla="*/ 15183 w 170767"/>
                  <a:gd name="connsiteY10" fmla="*/ 156101 h 173642"/>
                  <a:gd name="connsiteX11" fmla="*/ 44442 w 170767"/>
                  <a:gd name="connsiteY11" fmla="*/ 169220 h 173642"/>
                  <a:gd name="connsiteX12" fmla="*/ 85421 w 170767"/>
                  <a:gd name="connsiteY12" fmla="*/ 173642 h 173642"/>
                  <a:gd name="connsiteX13" fmla="*/ 127431 w 170767"/>
                  <a:gd name="connsiteY13" fmla="*/ 168999 h 173642"/>
                  <a:gd name="connsiteX14" fmla="*/ 156101 w 170767"/>
                  <a:gd name="connsiteY14" fmla="*/ 155732 h 173642"/>
                  <a:gd name="connsiteX15" fmla="*/ 168778 w 170767"/>
                  <a:gd name="connsiteY15" fmla="*/ 136570 h 173642"/>
                  <a:gd name="connsiteX16" fmla="*/ 170768 w 170767"/>
                  <a:gd name="connsiteY16" fmla="*/ 100972 h 173642"/>
                  <a:gd name="connsiteX17" fmla="*/ 170768 w 170767"/>
                  <a:gd name="connsiteY17" fmla="*/ 72523 h 173642"/>
                  <a:gd name="connsiteX18" fmla="*/ 168409 w 170767"/>
                  <a:gd name="connsiteY18" fmla="*/ 36483 h 173642"/>
                  <a:gd name="connsiteX19" fmla="*/ 120282 w 170767"/>
                  <a:gd name="connsiteY19" fmla="*/ 94339 h 173642"/>
                  <a:gd name="connsiteX20" fmla="*/ 119397 w 170767"/>
                  <a:gd name="connsiteY20" fmla="*/ 113280 h 173642"/>
                  <a:gd name="connsiteX21" fmla="*/ 114238 w 170767"/>
                  <a:gd name="connsiteY21" fmla="*/ 123451 h 173642"/>
                  <a:gd name="connsiteX22" fmla="*/ 102741 w 170767"/>
                  <a:gd name="connsiteY22" fmla="*/ 130526 h 173642"/>
                  <a:gd name="connsiteX23" fmla="*/ 85642 w 170767"/>
                  <a:gd name="connsiteY23" fmla="*/ 133032 h 173642"/>
                  <a:gd name="connsiteX24" fmla="*/ 68912 w 170767"/>
                  <a:gd name="connsiteY24" fmla="*/ 130674 h 173642"/>
                  <a:gd name="connsiteX25" fmla="*/ 57193 w 170767"/>
                  <a:gd name="connsiteY25" fmla="*/ 123672 h 173642"/>
                  <a:gd name="connsiteX26" fmla="*/ 51665 w 170767"/>
                  <a:gd name="connsiteY26" fmla="*/ 113575 h 173642"/>
                  <a:gd name="connsiteX27" fmla="*/ 50928 w 170767"/>
                  <a:gd name="connsiteY27" fmla="*/ 94265 h 173642"/>
                  <a:gd name="connsiteX28" fmla="*/ 50928 w 170767"/>
                  <a:gd name="connsiteY28" fmla="*/ 79082 h 173642"/>
                  <a:gd name="connsiteX29" fmla="*/ 51591 w 170767"/>
                  <a:gd name="connsiteY29" fmla="*/ 60141 h 173642"/>
                  <a:gd name="connsiteX30" fmla="*/ 56824 w 170767"/>
                  <a:gd name="connsiteY30" fmla="*/ 50044 h 173642"/>
                  <a:gd name="connsiteX31" fmla="*/ 68543 w 170767"/>
                  <a:gd name="connsiteY31" fmla="*/ 42895 h 173642"/>
                  <a:gd name="connsiteX32" fmla="*/ 85568 w 170767"/>
                  <a:gd name="connsiteY32" fmla="*/ 40462 h 173642"/>
                  <a:gd name="connsiteX33" fmla="*/ 102151 w 170767"/>
                  <a:gd name="connsiteY33" fmla="*/ 42821 h 173642"/>
                  <a:gd name="connsiteX34" fmla="*/ 113944 w 170767"/>
                  <a:gd name="connsiteY34" fmla="*/ 49749 h 173642"/>
                  <a:gd name="connsiteX35" fmla="*/ 119324 w 170767"/>
                  <a:gd name="connsiteY35" fmla="*/ 59920 h 173642"/>
                  <a:gd name="connsiteX36" fmla="*/ 120208 w 170767"/>
                  <a:gd name="connsiteY36" fmla="*/ 79082 h 173642"/>
                  <a:gd name="connsiteX37" fmla="*/ 120208 w 170767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767" h="173642">
                    <a:moveTo>
                      <a:pt x="168409" y="36483"/>
                    </a:moveTo>
                    <a:cubicBezTo>
                      <a:pt x="167156" y="29555"/>
                      <a:pt x="162734" y="23290"/>
                      <a:pt x="155364" y="17467"/>
                    </a:cubicBezTo>
                    <a:cubicBezTo>
                      <a:pt x="147994" y="11645"/>
                      <a:pt x="138339" y="7223"/>
                      <a:pt x="126104" y="4422"/>
                    </a:cubicBezTo>
                    <a:cubicBezTo>
                      <a:pt x="114017" y="1474"/>
                      <a:pt x="100456" y="0"/>
                      <a:pt x="85347" y="0"/>
                    </a:cubicBezTo>
                    <a:cubicBezTo>
                      <a:pt x="69206" y="0"/>
                      <a:pt x="55203" y="1474"/>
                      <a:pt x="43189" y="4643"/>
                    </a:cubicBezTo>
                    <a:cubicBezTo>
                      <a:pt x="31176" y="7665"/>
                      <a:pt x="21668" y="12161"/>
                      <a:pt x="14446" y="17910"/>
                    </a:cubicBezTo>
                    <a:cubicBezTo>
                      <a:pt x="7444" y="23658"/>
                      <a:pt x="3390" y="30070"/>
                      <a:pt x="1990" y="36998"/>
                    </a:cubicBezTo>
                    <a:cubicBezTo>
                      <a:pt x="663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663" y="130232"/>
                      <a:pt x="2137" y="137012"/>
                    </a:cubicBezTo>
                    <a:cubicBezTo>
                      <a:pt x="3464" y="143866"/>
                      <a:pt x="7886" y="150279"/>
                      <a:pt x="15183" y="156101"/>
                    </a:cubicBezTo>
                    <a:cubicBezTo>
                      <a:pt x="22553" y="161923"/>
                      <a:pt x="32282" y="166272"/>
                      <a:pt x="44442" y="169220"/>
                    </a:cubicBezTo>
                    <a:cubicBezTo>
                      <a:pt x="56603" y="172021"/>
                      <a:pt x="70164" y="173642"/>
                      <a:pt x="85421" y="173642"/>
                    </a:cubicBezTo>
                    <a:cubicBezTo>
                      <a:pt x="101414" y="173642"/>
                      <a:pt x="115418" y="172021"/>
                      <a:pt x="127431" y="168999"/>
                    </a:cubicBezTo>
                    <a:cubicBezTo>
                      <a:pt x="139518" y="165903"/>
                      <a:pt x="149026" y="161555"/>
                      <a:pt x="156101" y="155732"/>
                    </a:cubicBezTo>
                    <a:cubicBezTo>
                      <a:pt x="163250" y="149984"/>
                      <a:pt x="167451" y="143572"/>
                      <a:pt x="168778" y="136570"/>
                    </a:cubicBezTo>
                    <a:cubicBezTo>
                      <a:pt x="170178" y="129716"/>
                      <a:pt x="170768" y="117850"/>
                      <a:pt x="170768" y="100972"/>
                    </a:cubicBezTo>
                    <a:lnTo>
                      <a:pt x="170768" y="72523"/>
                    </a:lnTo>
                    <a:cubicBezTo>
                      <a:pt x="170620" y="55350"/>
                      <a:pt x="169883" y="43337"/>
                      <a:pt x="168409" y="36483"/>
                    </a:cubicBezTo>
                    <a:close/>
                    <a:moveTo>
                      <a:pt x="120282" y="94339"/>
                    </a:moveTo>
                    <a:cubicBezTo>
                      <a:pt x="120282" y="103257"/>
                      <a:pt x="120061" y="109595"/>
                      <a:pt x="119397" y="113280"/>
                    </a:cubicBezTo>
                    <a:cubicBezTo>
                      <a:pt x="118882" y="117039"/>
                      <a:pt x="117260" y="120355"/>
                      <a:pt x="114238" y="123451"/>
                    </a:cubicBezTo>
                    <a:cubicBezTo>
                      <a:pt x="111511" y="126546"/>
                      <a:pt x="107531" y="128905"/>
                      <a:pt x="102741" y="130526"/>
                    </a:cubicBezTo>
                    <a:cubicBezTo>
                      <a:pt x="97876" y="132222"/>
                      <a:pt x="92054" y="133032"/>
                      <a:pt x="85642" y="133032"/>
                    </a:cubicBezTo>
                    <a:cubicBezTo>
                      <a:pt x="79525" y="133032"/>
                      <a:pt x="73850" y="132222"/>
                      <a:pt x="68912" y="130674"/>
                    </a:cubicBezTo>
                    <a:cubicBezTo>
                      <a:pt x="64047" y="129126"/>
                      <a:pt x="60141" y="126768"/>
                      <a:pt x="57193" y="123672"/>
                    </a:cubicBezTo>
                    <a:cubicBezTo>
                      <a:pt x="54024" y="120577"/>
                      <a:pt x="52329" y="117186"/>
                      <a:pt x="51665" y="113575"/>
                    </a:cubicBezTo>
                    <a:cubicBezTo>
                      <a:pt x="51149" y="109816"/>
                      <a:pt x="50928" y="103404"/>
                      <a:pt x="50928" y="94265"/>
                    </a:cubicBezTo>
                    <a:lnTo>
                      <a:pt x="50928" y="79082"/>
                    </a:lnTo>
                    <a:cubicBezTo>
                      <a:pt x="50928" y="70164"/>
                      <a:pt x="51149" y="63826"/>
                      <a:pt x="51591" y="60141"/>
                    </a:cubicBezTo>
                    <a:cubicBezTo>
                      <a:pt x="52255" y="56456"/>
                      <a:pt x="53950" y="52992"/>
                      <a:pt x="56824" y="50044"/>
                    </a:cubicBezTo>
                    <a:cubicBezTo>
                      <a:pt x="59772" y="46875"/>
                      <a:pt x="63531" y="44590"/>
                      <a:pt x="68543" y="42895"/>
                    </a:cubicBezTo>
                    <a:cubicBezTo>
                      <a:pt x="73334" y="41273"/>
                      <a:pt x="79009" y="40462"/>
                      <a:pt x="85568" y="40462"/>
                    </a:cubicBezTo>
                    <a:cubicBezTo>
                      <a:pt x="91685" y="40462"/>
                      <a:pt x="97213" y="41199"/>
                      <a:pt x="102151" y="42821"/>
                    </a:cubicBezTo>
                    <a:cubicBezTo>
                      <a:pt x="107089" y="44369"/>
                      <a:pt x="111069" y="46653"/>
                      <a:pt x="113944" y="49749"/>
                    </a:cubicBezTo>
                    <a:cubicBezTo>
                      <a:pt x="116965" y="52844"/>
                      <a:pt x="118808" y="56235"/>
                      <a:pt x="119324" y="59920"/>
                    </a:cubicBezTo>
                    <a:cubicBezTo>
                      <a:pt x="119987" y="63605"/>
                      <a:pt x="120208" y="69943"/>
                      <a:pt x="120208" y="79082"/>
                    </a:cubicBezTo>
                    <a:lnTo>
                      <a:pt x="120208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804087D-8F29-46A8-BF2D-BDF468A14609}"/>
                  </a:ext>
                </a:extLst>
              </p:cNvPr>
              <p:cNvSpPr/>
              <p:nvPr/>
            </p:nvSpPr>
            <p:spPr>
              <a:xfrm>
                <a:off x="809634" y="6149135"/>
                <a:ext cx="170915" cy="173642"/>
              </a:xfrm>
              <a:custGeom>
                <a:avLst/>
                <a:gdLst>
                  <a:gd name="connsiteX0" fmla="*/ 168483 w 170915"/>
                  <a:gd name="connsiteY0" fmla="*/ 36483 h 173642"/>
                  <a:gd name="connsiteX1" fmla="*/ 155659 w 170915"/>
                  <a:gd name="connsiteY1" fmla="*/ 17467 h 173642"/>
                  <a:gd name="connsiteX2" fmla="*/ 126325 w 170915"/>
                  <a:gd name="connsiteY2" fmla="*/ 4422 h 173642"/>
                  <a:gd name="connsiteX3" fmla="*/ 85347 w 170915"/>
                  <a:gd name="connsiteY3" fmla="*/ 0 h 173642"/>
                  <a:gd name="connsiteX4" fmla="*/ 43337 w 170915"/>
                  <a:gd name="connsiteY4" fmla="*/ 4643 h 173642"/>
                  <a:gd name="connsiteX5" fmla="*/ 14740 w 170915"/>
                  <a:gd name="connsiteY5" fmla="*/ 17910 h 173642"/>
                  <a:gd name="connsiteX6" fmla="*/ 2064 w 170915"/>
                  <a:gd name="connsiteY6" fmla="*/ 36998 h 173642"/>
                  <a:gd name="connsiteX7" fmla="*/ 0 w 170915"/>
                  <a:gd name="connsiteY7" fmla="*/ 72523 h 173642"/>
                  <a:gd name="connsiteX8" fmla="*/ 0 w 170915"/>
                  <a:gd name="connsiteY8" fmla="*/ 100972 h 173642"/>
                  <a:gd name="connsiteX9" fmla="*/ 2137 w 170915"/>
                  <a:gd name="connsiteY9" fmla="*/ 137012 h 173642"/>
                  <a:gd name="connsiteX10" fmla="*/ 15183 w 170915"/>
                  <a:gd name="connsiteY10" fmla="*/ 156101 h 173642"/>
                  <a:gd name="connsiteX11" fmla="*/ 44369 w 170915"/>
                  <a:gd name="connsiteY11" fmla="*/ 169220 h 173642"/>
                  <a:gd name="connsiteX12" fmla="*/ 85347 w 170915"/>
                  <a:gd name="connsiteY12" fmla="*/ 173642 h 173642"/>
                  <a:gd name="connsiteX13" fmla="*/ 127505 w 170915"/>
                  <a:gd name="connsiteY13" fmla="*/ 168999 h 173642"/>
                  <a:gd name="connsiteX14" fmla="*/ 156175 w 170915"/>
                  <a:gd name="connsiteY14" fmla="*/ 155732 h 173642"/>
                  <a:gd name="connsiteX15" fmla="*/ 168704 w 170915"/>
                  <a:gd name="connsiteY15" fmla="*/ 136570 h 173642"/>
                  <a:gd name="connsiteX16" fmla="*/ 170915 w 170915"/>
                  <a:gd name="connsiteY16" fmla="*/ 100972 h 173642"/>
                  <a:gd name="connsiteX17" fmla="*/ 170915 w 170915"/>
                  <a:gd name="connsiteY17" fmla="*/ 72523 h 173642"/>
                  <a:gd name="connsiteX18" fmla="*/ 168483 w 170915"/>
                  <a:gd name="connsiteY18" fmla="*/ 36483 h 173642"/>
                  <a:gd name="connsiteX19" fmla="*/ 120356 w 170915"/>
                  <a:gd name="connsiteY19" fmla="*/ 94339 h 173642"/>
                  <a:gd name="connsiteX20" fmla="*/ 119692 w 170915"/>
                  <a:gd name="connsiteY20" fmla="*/ 113280 h 173642"/>
                  <a:gd name="connsiteX21" fmla="*/ 114459 w 170915"/>
                  <a:gd name="connsiteY21" fmla="*/ 123451 h 173642"/>
                  <a:gd name="connsiteX22" fmla="*/ 102814 w 170915"/>
                  <a:gd name="connsiteY22" fmla="*/ 130526 h 173642"/>
                  <a:gd name="connsiteX23" fmla="*/ 85789 w 170915"/>
                  <a:gd name="connsiteY23" fmla="*/ 133032 h 173642"/>
                  <a:gd name="connsiteX24" fmla="*/ 69206 w 170915"/>
                  <a:gd name="connsiteY24" fmla="*/ 130674 h 173642"/>
                  <a:gd name="connsiteX25" fmla="*/ 57340 w 170915"/>
                  <a:gd name="connsiteY25" fmla="*/ 123672 h 173642"/>
                  <a:gd name="connsiteX26" fmla="*/ 51960 w 170915"/>
                  <a:gd name="connsiteY26" fmla="*/ 113575 h 173642"/>
                  <a:gd name="connsiteX27" fmla="*/ 51076 w 170915"/>
                  <a:gd name="connsiteY27" fmla="*/ 94265 h 173642"/>
                  <a:gd name="connsiteX28" fmla="*/ 51076 w 170915"/>
                  <a:gd name="connsiteY28" fmla="*/ 79082 h 173642"/>
                  <a:gd name="connsiteX29" fmla="*/ 51813 w 170915"/>
                  <a:gd name="connsiteY29" fmla="*/ 60141 h 173642"/>
                  <a:gd name="connsiteX30" fmla="*/ 56972 w 170915"/>
                  <a:gd name="connsiteY30" fmla="*/ 50044 h 173642"/>
                  <a:gd name="connsiteX31" fmla="*/ 68617 w 170915"/>
                  <a:gd name="connsiteY31" fmla="*/ 42895 h 173642"/>
                  <a:gd name="connsiteX32" fmla="*/ 85789 w 170915"/>
                  <a:gd name="connsiteY32" fmla="*/ 40462 h 173642"/>
                  <a:gd name="connsiteX33" fmla="*/ 102299 w 170915"/>
                  <a:gd name="connsiteY33" fmla="*/ 42821 h 173642"/>
                  <a:gd name="connsiteX34" fmla="*/ 114238 w 170915"/>
                  <a:gd name="connsiteY34" fmla="*/ 49749 h 173642"/>
                  <a:gd name="connsiteX35" fmla="*/ 119692 w 170915"/>
                  <a:gd name="connsiteY35" fmla="*/ 59920 h 173642"/>
                  <a:gd name="connsiteX36" fmla="*/ 120356 w 170915"/>
                  <a:gd name="connsiteY36" fmla="*/ 79082 h 173642"/>
                  <a:gd name="connsiteX37" fmla="*/ 120356 w 170915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915" h="173642">
                    <a:moveTo>
                      <a:pt x="168483" y="36483"/>
                    </a:moveTo>
                    <a:cubicBezTo>
                      <a:pt x="167230" y="29555"/>
                      <a:pt x="162955" y="23290"/>
                      <a:pt x="155659" y="17467"/>
                    </a:cubicBezTo>
                    <a:cubicBezTo>
                      <a:pt x="148215" y="11645"/>
                      <a:pt x="138413" y="7223"/>
                      <a:pt x="126325" y="4422"/>
                    </a:cubicBezTo>
                    <a:cubicBezTo>
                      <a:pt x="114238" y="1474"/>
                      <a:pt x="100530" y="0"/>
                      <a:pt x="85347" y="0"/>
                    </a:cubicBezTo>
                    <a:cubicBezTo>
                      <a:pt x="69427" y="0"/>
                      <a:pt x="55424" y="1474"/>
                      <a:pt x="43337" y="4643"/>
                    </a:cubicBezTo>
                    <a:cubicBezTo>
                      <a:pt x="31397" y="7665"/>
                      <a:pt x="21742" y="12161"/>
                      <a:pt x="14740" y="17910"/>
                    </a:cubicBezTo>
                    <a:cubicBezTo>
                      <a:pt x="7591" y="23658"/>
                      <a:pt x="3390" y="30070"/>
                      <a:pt x="2064" y="36998"/>
                    </a:cubicBezTo>
                    <a:cubicBezTo>
                      <a:pt x="590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811" y="130232"/>
                      <a:pt x="2137" y="137012"/>
                    </a:cubicBezTo>
                    <a:cubicBezTo>
                      <a:pt x="3390" y="143866"/>
                      <a:pt x="7960" y="150279"/>
                      <a:pt x="15183" y="156101"/>
                    </a:cubicBezTo>
                    <a:cubicBezTo>
                      <a:pt x="22553" y="161923"/>
                      <a:pt x="32282" y="166272"/>
                      <a:pt x="44369" y="169220"/>
                    </a:cubicBezTo>
                    <a:cubicBezTo>
                      <a:pt x="56530" y="172021"/>
                      <a:pt x="70238" y="173642"/>
                      <a:pt x="85347" y="173642"/>
                    </a:cubicBezTo>
                    <a:cubicBezTo>
                      <a:pt x="101488" y="173642"/>
                      <a:pt x="115344" y="172021"/>
                      <a:pt x="127505" y="168999"/>
                    </a:cubicBezTo>
                    <a:cubicBezTo>
                      <a:pt x="139518" y="165903"/>
                      <a:pt x="149099" y="161555"/>
                      <a:pt x="156175" y="155732"/>
                    </a:cubicBezTo>
                    <a:cubicBezTo>
                      <a:pt x="163250" y="149984"/>
                      <a:pt x="167377" y="143572"/>
                      <a:pt x="168704" y="136570"/>
                    </a:cubicBezTo>
                    <a:cubicBezTo>
                      <a:pt x="170178" y="129716"/>
                      <a:pt x="170915" y="117850"/>
                      <a:pt x="170915" y="100972"/>
                    </a:cubicBezTo>
                    <a:lnTo>
                      <a:pt x="170915" y="72523"/>
                    </a:lnTo>
                    <a:cubicBezTo>
                      <a:pt x="170841" y="55350"/>
                      <a:pt x="170178" y="43337"/>
                      <a:pt x="168483" y="36483"/>
                    </a:cubicBezTo>
                    <a:close/>
                    <a:moveTo>
                      <a:pt x="120356" y="94339"/>
                    </a:moveTo>
                    <a:cubicBezTo>
                      <a:pt x="120356" y="103257"/>
                      <a:pt x="120134" y="109595"/>
                      <a:pt x="119692" y="113280"/>
                    </a:cubicBezTo>
                    <a:cubicBezTo>
                      <a:pt x="119176" y="117039"/>
                      <a:pt x="117481" y="120355"/>
                      <a:pt x="114459" y="123451"/>
                    </a:cubicBezTo>
                    <a:cubicBezTo>
                      <a:pt x="111585" y="126546"/>
                      <a:pt x="107753" y="128905"/>
                      <a:pt x="102814" y="130526"/>
                    </a:cubicBezTo>
                    <a:cubicBezTo>
                      <a:pt x="97950" y="132222"/>
                      <a:pt x="92201" y="133032"/>
                      <a:pt x="85789" y="133032"/>
                    </a:cubicBezTo>
                    <a:cubicBezTo>
                      <a:pt x="79598" y="133032"/>
                      <a:pt x="74144" y="132222"/>
                      <a:pt x="69206" y="130674"/>
                    </a:cubicBezTo>
                    <a:cubicBezTo>
                      <a:pt x="64268" y="129126"/>
                      <a:pt x="60288" y="126768"/>
                      <a:pt x="57340" y="123672"/>
                    </a:cubicBezTo>
                    <a:cubicBezTo>
                      <a:pt x="54318" y="120577"/>
                      <a:pt x="52476" y="117186"/>
                      <a:pt x="51960" y="113575"/>
                    </a:cubicBezTo>
                    <a:cubicBezTo>
                      <a:pt x="51370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370" y="63826"/>
                      <a:pt x="51813" y="60141"/>
                    </a:cubicBezTo>
                    <a:cubicBezTo>
                      <a:pt x="52476" y="56456"/>
                      <a:pt x="54171" y="52992"/>
                      <a:pt x="56972" y="50044"/>
                    </a:cubicBezTo>
                    <a:cubicBezTo>
                      <a:pt x="59920" y="46875"/>
                      <a:pt x="63752" y="44590"/>
                      <a:pt x="68617" y="42895"/>
                    </a:cubicBezTo>
                    <a:cubicBezTo>
                      <a:pt x="73555" y="41273"/>
                      <a:pt x="79303" y="40462"/>
                      <a:pt x="85789" y="40462"/>
                    </a:cubicBezTo>
                    <a:cubicBezTo>
                      <a:pt x="91980" y="40462"/>
                      <a:pt x="97508" y="41199"/>
                      <a:pt x="102299" y="42821"/>
                    </a:cubicBezTo>
                    <a:cubicBezTo>
                      <a:pt x="107310" y="44369"/>
                      <a:pt x="111290" y="46653"/>
                      <a:pt x="114238" y="49749"/>
                    </a:cubicBezTo>
                    <a:cubicBezTo>
                      <a:pt x="117260" y="52844"/>
                      <a:pt x="119103" y="56235"/>
                      <a:pt x="119692" y="59920"/>
                    </a:cubicBezTo>
                    <a:cubicBezTo>
                      <a:pt x="120134" y="63605"/>
                      <a:pt x="120356" y="69943"/>
                      <a:pt x="120356" y="79082"/>
                    </a:cubicBezTo>
                    <a:lnTo>
                      <a:pt x="120356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D36F2A38-2ED7-4C8E-8897-95E6E5D14B6A}"/>
                  </a:ext>
                </a:extLst>
              </p:cNvPr>
              <p:cNvSpPr/>
              <p:nvPr/>
            </p:nvSpPr>
            <p:spPr>
              <a:xfrm>
                <a:off x="1854435" y="6152378"/>
                <a:ext cx="160965" cy="167745"/>
              </a:xfrm>
              <a:custGeom>
                <a:avLst/>
                <a:gdLst>
                  <a:gd name="connsiteX0" fmla="*/ 0 w 160965"/>
                  <a:gd name="connsiteY0" fmla="*/ 167746 h 167745"/>
                  <a:gd name="connsiteX1" fmla="*/ 48791 w 160965"/>
                  <a:gd name="connsiteY1" fmla="*/ 167746 h 167745"/>
                  <a:gd name="connsiteX2" fmla="*/ 48791 w 160965"/>
                  <a:gd name="connsiteY2" fmla="*/ 75692 h 167745"/>
                  <a:gd name="connsiteX3" fmla="*/ 111954 w 160965"/>
                  <a:gd name="connsiteY3" fmla="*/ 167746 h 167745"/>
                  <a:gd name="connsiteX4" fmla="*/ 160965 w 160965"/>
                  <a:gd name="connsiteY4" fmla="*/ 167746 h 167745"/>
                  <a:gd name="connsiteX5" fmla="*/ 160965 w 160965"/>
                  <a:gd name="connsiteY5" fmla="*/ 0 h 167745"/>
                  <a:gd name="connsiteX6" fmla="*/ 111954 w 160965"/>
                  <a:gd name="connsiteY6" fmla="*/ 0 h 167745"/>
                  <a:gd name="connsiteX7" fmla="*/ 111954 w 160965"/>
                  <a:gd name="connsiteY7" fmla="*/ 92791 h 167745"/>
                  <a:gd name="connsiteX8" fmla="*/ 48570 w 160965"/>
                  <a:gd name="connsiteY8" fmla="*/ 0 h 167745"/>
                  <a:gd name="connsiteX9" fmla="*/ 0 w 160965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965" h="167745">
                    <a:moveTo>
                      <a:pt x="0" y="167746"/>
                    </a:moveTo>
                    <a:lnTo>
                      <a:pt x="48791" y="167746"/>
                    </a:lnTo>
                    <a:lnTo>
                      <a:pt x="48791" y="75692"/>
                    </a:lnTo>
                    <a:lnTo>
                      <a:pt x="111954" y="167746"/>
                    </a:lnTo>
                    <a:lnTo>
                      <a:pt x="160965" y="167746"/>
                    </a:lnTo>
                    <a:lnTo>
                      <a:pt x="160965" y="0"/>
                    </a:lnTo>
                    <a:lnTo>
                      <a:pt x="111954" y="0"/>
                    </a:lnTo>
                    <a:lnTo>
                      <a:pt x="111954" y="92791"/>
                    </a:lnTo>
                    <a:lnTo>
                      <a:pt x="485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EE1219D-C2D8-4D37-870E-7F4A5B996900}"/>
                  </a:ext>
                </a:extLst>
              </p:cNvPr>
              <p:cNvSpPr/>
              <p:nvPr/>
            </p:nvSpPr>
            <p:spPr>
              <a:xfrm>
                <a:off x="1580264" y="6152378"/>
                <a:ext cx="52623" cy="167745"/>
              </a:xfrm>
              <a:custGeom>
                <a:avLst/>
                <a:gdLst>
                  <a:gd name="connsiteX0" fmla="*/ 0 w 52623"/>
                  <a:gd name="connsiteY0" fmla="*/ 0 h 167745"/>
                  <a:gd name="connsiteX1" fmla="*/ 52623 w 52623"/>
                  <a:gd name="connsiteY1" fmla="*/ 0 h 167745"/>
                  <a:gd name="connsiteX2" fmla="*/ 52623 w 52623"/>
                  <a:gd name="connsiteY2" fmla="*/ 167746 h 167745"/>
                  <a:gd name="connsiteX3" fmla="*/ 0 w 52623"/>
                  <a:gd name="connsiteY3" fmla="*/ 167746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" h="167745">
                    <a:moveTo>
                      <a:pt x="0" y="0"/>
                    </a:moveTo>
                    <a:lnTo>
                      <a:pt x="52623" y="0"/>
                    </a:lnTo>
                    <a:lnTo>
                      <a:pt x="52623" y="167746"/>
                    </a:lnTo>
                    <a:lnTo>
                      <a:pt x="0" y="167746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C4525F0-BD55-424F-B74C-170DE082BE35}"/>
                  </a:ext>
                </a:extLst>
              </p:cNvPr>
              <p:cNvSpPr/>
              <p:nvPr/>
            </p:nvSpPr>
            <p:spPr>
              <a:xfrm>
                <a:off x="1420920" y="6152378"/>
                <a:ext cx="133843" cy="167745"/>
              </a:xfrm>
              <a:custGeom>
                <a:avLst/>
                <a:gdLst>
                  <a:gd name="connsiteX0" fmla="*/ 0 w 133843"/>
                  <a:gd name="connsiteY0" fmla="*/ 167746 h 167745"/>
                  <a:gd name="connsiteX1" fmla="*/ 133843 w 133843"/>
                  <a:gd name="connsiteY1" fmla="*/ 167746 h 167745"/>
                  <a:gd name="connsiteX2" fmla="*/ 133843 w 133843"/>
                  <a:gd name="connsiteY2" fmla="*/ 126546 h 167745"/>
                  <a:gd name="connsiteX3" fmla="*/ 52697 w 133843"/>
                  <a:gd name="connsiteY3" fmla="*/ 126546 h 167745"/>
                  <a:gd name="connsiteX4" fmla="*/ 52697 w 133843"/>
                  <a:gd name="connsiteY4" fmla="*/ 0 h 167745"/>
                  <a:gd name="connsiteX5" fmla="*/ 0 w 133843"/>
                  <a:gd name="connsiteY5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843" h="167745">
                    <a:moveTo>
                      <a:pt x="0" y="167746"/>
                    </a:moveTo>
                    <a:lnTo>
                      <a:pt x="133843" y="167746"/>
                    </a:lnTo>
                    <a:lnTo>
                      <a:pt x="133843" y="126546"/>
                    </a:lnTo>
                    <a:lnTo>
                      <a:pt x="52697" y="126546"/>
                    </a:lnTo>
                    <a:lnTo>
                      <a:pt x="526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6F1D91-CA2D-45B1-9C7A-ADEBD08C2CF4}"/>
                  </a:ext>
                </a:extLst>
              </p:cNvPr>
              <p:cNvSpPr/>
              <p:nvPr/>
            </p:nvSpPr>
            <p:spPr>
              <a:xfrm>
                <a:off x="1202024" y="6152378"/>
                <a:ext cx="189267" cy="167745"/>
              </a:xfrm>
              <a:custGeom>
                <a:avLst/>
                <a:gdLst>
                  <a:gd name="connsiteX0" fmla="*/ 0 w 189267"/>
                  <a:gd name="connsiteY0" fmla="*/ 167746 h 167745"/>
                  <a:gd name="connsiteX1" fmla="*/ 42526 w 189267"/>
                  <a:gd name="connsiteY1" fmla="*/ 167746 h 167745"/>
                  <a:gd name="connsiteX2" fmla="*/ 42526 w 189267"/>
                  <a:gd name="connsiteY2" fmla="*/ 39799 h 167745"/>
                  <a:gd name="connsiteX3" fmla="*/ 75250 w 189267"/>
                  <a:gd name="connsiteY3" fmla="*/ 167746 h 167745"/>
                  <a:gd name="connsiteX4" fmla="*/ 113870 w 189267"/>
                  <a:gd name="connsiteY4" fmla="*/ 167746 h 167745"/>
                  <a:gd name="connsiteX5" fmla="*/ 146667 w 189267"/>
                  <a:gd name="connsiteY5" fmla="*/ 36851 h 167745"/>
                  <a:gd name="connsiteX6" fmla="*/ 146667 w 189267"/>
                  <a:gd name="connsiteY6" fmla="*/ 167746 h 167745"/>
                  <a:gd name="connsiteX7" fmla="*/ 189267 w 189267"/>
                  <a:gd name="connsiteY7" fmla="*/ 167746 h 167745"/>
                  <a:gd name="connsiteX8" fmla="*/ 189267 w 189267"/>
                  <a:gd name="connsiteY8" fmla="*/ 0 h 167745"/>
                  <a:gd name="connsiteX9" fmla="*/ 115270 w 189267"/>
                  <a:gd name="connsiteY9" fmla="*/ 0 h 167745"/>
                  <a:gd name="connsiteX10" fmla="*/ 94928 w 189267"/>
                  <a:gd name="connsiteY10" fmla="*/ 84168 h 167745"/>
                  <a:gd name="connsiteX11" fmla="*/ 74292 w 189267"/>
                  <a:gd name="connsiteY11" fmla="*/ 0 h 167745"/>
                  <a:gd name="connsiteX12" fmla="*/ 0 w 189267"/>
                  <a:gd name="connsiteY12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267" h="167745">
                    <a:moveTo>
                      <a:pt x="0" y="167746"/>
                    </a:moveTo>
                    <a:lnTo>
                      <a:pt x="42526" y="167746"/>
                    </a:lnTo>
                    <a:lnTo>
                      <a:pt x="42526" y="39799"/>
                    </a:lnTo>
                    <a:lnTo>
                      <a:pt x="75250" y="167746"/>
                    </a:lnTo>
                    <a:lnTo>
                      <a:pt x="113870" y="167746"/>
                    </a:lnTo>
                    <a:lnTo>
                      <a:pt x="146667" y="36851"/>
                    </a:lnTo>
                    <a:lnTo>
                      <a:pt x="146667" y="167746"/>
                    </a:lnTo>
                    <a:lnTo>
                      <a:pt x="189267" y="167746"/>
                    </a:lnTo>
                    <a:lnTo>
                      <a:pt x="189267" y="0"/>
                    </a:lnTo>
                    <a:lnTo>
                      <a:pt x="115270" y="0"/>
                    </a:lnTo>
                    <a:lnTo>
                      <a:pt x="94928" y="84168"/>
                    </a:lnTo>
                    <a:lnTo>
                      <a:pt x="7429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B7CAB71-E85F-4E1D-974D-E337FF21C55C}"/>
                  </a:ext>
                </a:extLst>
              </p:cNvPr>
              <p:cNvSpPr/>
              <p:nvPr/>
            </p:nvSpPr>
            <p:spPr>
              <a:xfrm>
                <a:off x="626264" y="6152378"/>
                <a:ext cx="162144" cy="167745"/>
              </a:xfrm>
              <a:custGeom>
                <a:avLst/>
                <a:gdLst>
                  <a:gd name="connsiteX0" fmla="*/ 0 w 162144"/>
                  <a:gd name="connsiteY0" fmla="*/ 35745 h 167745"/>
                  <a:gd name="connsiteX1" fmla="*/ 97360 w 162144"/>
                  <a:gd name="connsiteY1" fmla="*/ 35745 h 167745"/>
                  <a:gd name="connsiteX2" fmla="*/ 0 w 162144"/>
                  <a:gd name="connsiteY2" fmla="*/ 132959 h 167745"/>
                  <a:gd name="connsiteX3" fmla="*/ 0 w 162144"/>
                  <a:gd name="connsiteY3" fmla="*/ 167746 h 167745"/>
                  <a:gd name="connsiteX4" fmla="*/ 162145 w 162144"/>
                  <a:gd name="connsiteY4" fmla="*/ 167746 h 167745"/>
                  <a:gd name="connsiteX5" fmla="*/ 162145 w 162144"/>
                  <a:gd name="connsiteY5" fmla="*/ 131706 h 167745"/>
                  <a:gd name="connsiteX6" fmla="*/ 64416 w 162144"/>
                  <a:gd name="connsiteY6" fmla="*/ 131706 h 167745"/>
                  <a:gd name="connsiteX7" fmla="*/ 161481 w 162144"/>
                  <a:gd name="connsiteY7" fmla="*/ 34714 h 167745"/>
                  <a:gd name="connsiteX8" fmla="*/ 161481 w 162144"/>
                  <a:gd name="connsiteY8" fmla="*/ 0 h 167745"/>
                  <a:gd name="connsiteX9" fmla="*/ 0 w 162144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44" h="167745">
                    <a:moveTo>
                      <a:pt x="0" y="35745"/>
                    </a:moveTo>
                    <a:lnTo>
                      <a:pt x="97360" y="35745"/>
                    </a:lnTo>
                    <a:lnTo>
                      <a:pt x="0" y="132959"/>
                    </a:lnTo>
                    <a:lnTo>
                      <a:pt x="0" y="167746"/>
                    </a:lnTo>
                    <a:lnTo>
                      <a:pt x="162145" y="167746"/>
                    </a:lnTo>
                    <a:lnTo>
                      <a:pt x="162145" y="131706"/>
                    </a:lnTo>
                    <a:lnTo>
                      <a:pt x="64416" y="131706"/>
                    </a:lnTo>
                    <a:lnTo>
                      <a:pt x="161481" y="34714"/>
                    </a:lnTo>
                    <a:lnTo>
                      <a:pt x="1614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16" name="灯片编号占位符 63"/>
          <p:cNvSpPr txBox="1">
            <a:spLocks/>
          </p:cNvSpPr>
          <p:nvPr userDrawn="1"/>
        </p:nvSpPr>
        <p:spPr>
          <a:xfrm>
            <a:off x="10478412" y="6478607"/>
            <a:ext cx="15121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82518AED-B3A1-4D1C-9F81-1F97C69D598D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B57557D-8BB2-4686-86B1-789633147923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2">
              <a:extLst>
                <a:ext uri="{FF2B5EF4-FFF2-40B4-BE49-F238E27FC236}">
                  <a16:creationId xmlns:a16="http://schemas.microsoft.com/office/drawing/2014/main" id="{52B4D5A2-635F-4987-8A48-C6DC0BE70F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196BA3BF-2298-42AD-B684-22111E92FD0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02B14FEF-CE4F-4144-8F78-CB9624F15E8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BD506AB8-84F8-4F62-B955-6F04501BC1D8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BF8AFD86-BBA1-46B9-A6E3-A4C211BC0494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FCD14F0-493C-4EB4-8D60-F13C076B52C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6A43382A-F7F8-4AE3-90E3-C6860906C732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A3F38A8-7C6B-469C-9071-98B414C0BB3B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12E99F7-45B6-446D-A765-0A9DDACAC089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54253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BF5404-8014-4995-91D5-5856833E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335999-1B50-4BF1-9EE3-96AD6FFDD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BCB531-9CCF-4652-A29C-7893BEA5D5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785C8-E0AA-48AC-B8B6-993EE99C3404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DF0D64-F101-468F-8963-87EF43E31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C4861E-6E76-4493-BADD-A6D143A17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7BC7E-8EE3-4775-8330-61B96FE6E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442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7"/>
          <p:cNvGrpSpPr/>
          <p:nvPr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2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2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22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23" name="矩形 41"/>
          <p:cNvSpPr>
            <a:spLocks noChangeArrowheads="1"/>
          </p:cNvSpPr>
          <p:nvPr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24" name="直角三角形 42"/>
          <p:cNvSpPr>
            <a:spLocks noChangeArrowheads="1"/>
          </p:cNvSpPr>
          <p:nvPr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25" name="直接连接符 49"/>
          <p:cNvSpPr>
            <a:spLocks noChangeShapeType="1"/>
          </p:cNvSpPr>
          <p:nvPr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26" name="直接连接符 51"/>
          <p:cNvSpPr>
            <a:spLocks noChangeShapeType="1"/>
          </p:cNvSpPr>
          <p:nvPr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8D37D81-0B48-4FC7-BF8B-8D61FA50977A}"/>
              </a:ext>
            </a:extLst>
          </p:cNvPr>
          <p:cNvSpPr txBox="1"/>
          <p:nvPr/>
        </p:nvSpPr>
        <p:spPr>
          <a:xfrm>
            <a:off x="444587" y="548680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中联新材数字化工厂业务功能架构图</a:t>
            </a:r>
          </a:p>
        </p:txBody>
      </p:sp>
      <p:sp>
        <p:nvSpPr>
          <p:cNvPr id="117" name="矩形: 圆角 116">
            <a:extLst>
              <a:ext uri="{FF2B5EF4-FFF2-40B4-BE49-F238E27FC236}">
                <a16:creationId xmlns:a16="http://schemas.microsoft.com/office/drawing/2014/main" id="{2DDD1BBD-C635-4DCF-ABA8-194C957BAD2F}"/>
              </a:ext>
            </a:extLst>
          </p:cNvPr>
          <p:cNvSpPr/>
          <p:nvPr/>
        </p:nvSpPr>
        <p:spPr>
          <a:xfrm>
            <a:off x="37708" y="1426546"/>
            <a:ext cx="12115439" cy="5069622"/>
          </a:xfrm>
          <a:prstGeom prst="roundRect">
            <a:avLst>
              <a:gd name="adj" fmla="val 2936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8" name="等腰三角形 117">
            <a:extLst>
              <a:ext uri="{FF2B5EF4-FFF2-40B4-BE49-F238E27FC236}">
                <a16:creationId xmlns:a16="http://schemas.microsoft.com/office/drawing/2014/main" id="{33ACF1A3-F7C4-4667-8CE1-59380CB9757C}"/>
              </a:ext>
            </a:extLst>
          </p:cNvPr>
          <p:cNvSpPr/>
          <p:nvPr/>
        </p:nvSpPr>
        <p:spPr>
          <a:xfrm>
            <a:off x="125847" y="836712"/>
            <a:ext cx="11924146" cy="563420"/>
          </a:xfrm>
          <a:prstGeom prst="triangle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 anchorCtr="0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6AAC8F18-ED9C-4611-8CD3-A1E4ADC69336}"/>
              </a:ext>
            </a:extLst>
          </p:cNvPr>
          <p:cNvSpPr txBox="1"/>
          <p:nvPr/>
        </p:nvSpPr>
        <p:spPr>
          <a:xfrm>
            <a:off x="4770674" y="995259"/>
            <a:ext cx="2615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prstClr val="black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数字化工厂运营平台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D1BAA063-EEC3-4FE8-AB8F-7005DE685EE5}"/>
              </a:ext>
            </a:extLst>
          </p:cNvPr>
          <p:cNvSpPr/>
          <p:nvPr/>
        </p:nvSpPr>
        <p:spPr>
          <a:xfrm>
            <a:off x="114269" y="1466312"/>
            <a:ext cx="708890" cy="1964275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vert="wordArtVertRtl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主业务</a:t>
            </a:r>
          </a:p>
        </p:txBody>
      </p:sp>
      <p:sp>
        <p:nvSpPr>
          <p:cNvPr id="121" name="矩形: 圆角 120">
            <a:extLst>
              <a:ext uri="{FF2B5EF4-FFF2-40B4-BE49-F238E27FC236}">
                <a16:creationId xmlns:a16="http://schemas.microsoft.com/office/drawing/2014/main" id="{0B0B6CF3-23EA-4406-9C76-2F70B3A0D97B}"/>
              </a:ext>
            </a:extLst>
          </p:cNvPr>
          <p:cNvSpPr/>
          <p:nvPr/>
        </p:nvSpPr>
        <p:spPr>
          <a:xfrm>
            <a:off x="874772" y="1462087"/>
            <a:ext cx="11178503" cy="1968501"/>
          </a:xfrm>
          <a:prstGeom prst="roundRect">
            <a:avLst>
              <a:gd name="adj" fmla="val 2936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2" name="矩形: 圆角 121">
            <a:extLst>
              <a:ext uri="{FF2B5EF4-FFF2-40B4-BE49-F238E27FC236}">
                <a16:creationId xmlns:a16="http://schemas.microsoft.com/office/drawing/2014/main" id="{8DFFE403-7F4C-43B1-96DA-9186F4EE955E}"/>
              </a:ext>
            </a:extLst>
          </p:cNvPr>
          <p:cNvSpPr/>
          <p:nvPr/>
        </p:nvSpPr>
        <p:spPr>
          <a:xfrm>
            <a:off x="874772" y="3501694"/>
            <a:ext cx="11178502" cy="590317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3" name="矩形: 圆角 122">
            <a:extLst>
              <a:ext uri="{FF2B5EF4-FFF2-40B4-BE49-F238E27FC236}">
                <a16:creationId xmlns:a16="http://schemas.microsoft.com/office/drawing/2014/main" id="{5536734F-3C57-4681-8E56-8D1C9A3658D9}"/>
              </a:ext>
            </a:extLst>
          </p:cNvPr>
          <p:cNvSpPr/>
          <p:nvPr/>
        </p:nvSpPr>
        <p:spPr>
          <a:xfrm>
            <a:off x="968779" y="1771057"/>
            <a:ext cx="2107434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4" name="矩形: 圆角 123">
            <a:extLst>
              <a:ext uri="{FF2B5EF4-FFF2-40B4-BE49-F238E27FC236}">
                <a16:creationId xmlns:a16="http://schemas.microsoft.com/office/drawing/2014/main" id="{A7FEF972-861B-4788-8D46-888722C38F16}"/>
              </a:ext>
            </a:extLst>
          </p:cNvPr>
          <p:cNvSpPr/>
          <p:nvPr/>
        </p:nvSpPr>
        <p:spPr>
          <a:xfrm>
            <a:off x="2359784" y="1817423"/>
            <a:ext cx="641973" cy="427332"/>
          </a:xfrm>
          <a:prstGeom prst="roundRect">
            <a:avLst>
              <a:gd name="adj" fmla="val 20653"/>
            </a:avLst>
          </a:prstGeom>
          <a:solidFill>
            <a:srgbClr val="C6C6C6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合同签订</a:t>
            </a:r>
          </a:p>
        </p:txBody>
      </p:sp>
      <p:sp>
        <p:nvSpPr>
          <p:cNvPr id="125" name="矩形: 圆角 124">
            <a:extLst>
              <a:ext uri="{FF2B5EF4-FFF2-40B4-BE49-F238E27FC236}">
                <a16:creationId xmlns:a16="http://schemas.microsoft.com/office/drawing/2014/main" id="{D77073F6-EE29-4D88-8A32-2EDD30A9276D}"/>
              </a:ext>
            </a:extLst>
          </p:cNvPr>
          <p:cNvSpPr/>
          <p:nvPr/>
        </p:nvSpPr>
        <p:spPr>
          <a:xfrm>
            <a:off x="1698233" y="1817423"/>
            <a:ext cx="581343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新品研发</a:t>
            </a: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21A5942-A40F-4DB5-B598-052F15AA09C6}"/>
              </a:ext>
            </a:extLst>
          </p:cNvPr>
          <p:cNvSpPr txBox="1"/>
          <p:nvPr/>
        </p:nvSpPr>
        <p:spPr>
          <a:xfrm>
            <a:off x="1042401" y="1505610"/>
            <a:ext cx="11140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市场与研发</a:t>
            </a:r>
          </a:p>
        </p:txBody>
      </p:sp>
      <p:sp>
        <p:nvSpPr>
          <p:cNvPr id="127" name="矩形: 圆角 126">
            <a:extLst>
              <a:ext uri="{FF2B5EF4-FFF2-40B4-BE49-F238E27FC236}">
                <a16:creationId xmlns:a16="http://schemas.microsoft.com/office/drawing/2014/main" id="{704BBFD0-D694-484B-9D0F-F08438D74CF8}"/>
              </a:ext>
            </a:extLst>
          </p:cNvPr>
          <p:cNvSpPr/>
          <p:nvPr/>
        </p:nvSpPr>
        <p:spPr>
          <a:xfrm>
            <a:off x="3344224" y="1771057"/>
            <a:ext cx="2881064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8" name="矩形: 圆角 127">
            <a:extLst>
              <a:ext uri="{FF2B5EF4-FFF2-40B4-BE49-F238E27FC236}">
                <a16:creationId xmlns:a16="http://schemas.microsoft.com/office/drawing/2014/main" id="{572628F6-7B24-4218-8F8D-4BC19DB9D0C1}"/>
              </a:ext>
            </a:extLst>
          </p:cNvPr>
          <p:cNvSpPr/>
          <p:nvPr/>
        </p:nvSpPr>
        <p:spPr>
          <a:xfrm>
            <a:off x="4367553" y="1817423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采购计划</a:t>
            </a:r>
          </a:p>
        </p:txBody>
      </p:sp>
      <p:sp>
        <p:nvSpPr>
          <p:cNvPr id="129" name="矩形: 圆角 128">
            <a:extLst>
              <a:ext uri="{FF2B5EF4-FFF2-40B4-BE49-F238E27FC236}">
                <a16:creationId xmlns:a16="http://schemas.microsoft.com/office/drawing/2014/main" id="{E275FB33-5949-472D-A34B-7F98851A11FF}"/>
              </a:ext>
            </a:extLst>
          </p:cNvPr>
          <p:cNvSpPr/>
          <p:nvPr/>
        </p:nvSpPr>
        <p:spPr>
          <a:xfrm>
            <a:off x="3405798" y="1817423"/>
            <a:ext cx="872835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销售计划</a:t>
            </a:r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688D959A-F292-4D72-A029-6F2D7C55AF31}"/>
              </a:ext>
            </a:extLst>
          </p:cNvPr>
          <p:cNvSpPr txBox="1"/>
          <p:nvPr/>
        </p:nvSpPr>
        <p:spPr>
          <a:xfrm>
            <a:off x="3384729" y="1505610"/>
            <a:ext cx="9333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计划管理</a:t>
            </a:r>
          </a:p>
        </p:txBody>
      </p:sp>
      <p:sp>
        <p:nvSpPr>
          <p:cNvPr id="131" name="矩形: 圆角 130">
            <a:extLst>
              <a:ext uri="{FF2B5EF4-FFF2-40B4-BE49-F238E27FC236}">
                <a16:creationId xmlns:a16="http://schemas.microsoft.com/office/drawing/2014/main" id="{5D1C2F21-822A-4E0B-B71B-CBC7ED729459}"/>
              </a:ext>
            </a:extLst>
          </p:cNvPr>
          <p:cNvSpPr/>
          <p:nvPr/>
        </p:nvSpPr>
        <p:spPr>
          <a:xfrm>
            <a:off x="6497472" y="1771057"/>
            <a:ext cx="1892489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2" name="矩形: 圆角 131">
            <a:extLst>
              <a:ext uri="{FF2B5EF4-FFF2-40B4-BE49-F238E27FC236}">
                <a16:creationId xmlns:a16="http://schemas.microsoft.com/office/drawing/2014/main" id="{CA0A6E29-3A1B-4BC8-A52F-297873227D8E}"/>
              </a:ext>
            </a:extLst>
          </p:cNvPr>
          <p:cNvSpPr/>
          <p:nvPr/>
        </p:nvSpPr>
        <p:spPr>
          <a:xfrm>
            <a:off x="6554251" y="1817423"/>
            <a:ext cx="872836" cy="427332"/>
          </a:xfrm>
          <a:prstGeom prst="roundRect">
            <a:avLst>
              <a:gd name="adj" fmla="val 20653"/>
            </a:avLst>
          </a:prstGeom>
          <a:solidFill>
            <a:srgbClr val="C4C4C4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采购合同</a:t>
            </a:r>
          </a:p>
        </p:txBody>
      </p:sp>
      <p:sp>
        <p:nvSpPr>
          <p:cNvPr id="133" name="文本框 132">
            <a:extLst>
              <a:ext uri="{FF2B5EF4-FFF2-40B4-BE49-F238E27FC236}">
                <a16:creationId xmlns:a16="http://schemas.microsoft.com/office/drawing/2014/main" id="{CC682BC9-6CF4-4F7F-927F-5F94EA446D68}"/>
              </a:ext>
            </a:extLst>
          </p:cNvPr>
          <p:cNvSpPr txBox="1"/>
          <p:nvPr/>
        </p:nvSpPr>
        <p:spPr>
          <a:xfrm>
            <a:off x="6433169" y="1505610"/>
            <a:ext cx="924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采购管理</a:t>
            </a:r>
          </a:p>
        </p:txBody>
      </p:sp>
      <p:sp>
        <p:nvSpPr>
          <p:cNvPr id="134" name="矩形: 圆角 133">
            <a:extLst>
              <a:ext uri="{FF2B5EF4-FFF2-40B4-BE49-F238E27FC236}">
                <a16:creationId xmlns:a16="http://schemas.microsoft.com/office/drawing/2014/main" id="{2CB25FC3-AB1D-43DC-BD78-AA71D1675B8C}"/>
              </a:ext>
            </a:extLst>
          </p:cNvPr>
          <p:cNvSpPr/>
          <p:nvPr/>
        </p:nvSpPr>
        <p:spPr>
          <a:xfrm>
            <a:off x="6497472" y="2615680"/>
            <a:ext cx="3310046" cy="704882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5" name="文本框 134">
            <a:extLst>
              <a:ext uri="{FF2B5EF4-FFF2-40B4-BE49-F238E27FC236}">
                <a16:creationId xmlns:a16="http://schemas.microsoft.com/office/drawing/2014/main" id="{7B712E76-701F-4FE2-BC00-B2FE4FE268E7}"/>
              </a:ext>
            </a:extLst>
          </p:cNvPr>
          <p:cNvSpPr txBox="1"/>
          <p:nvPr/>
        </p:nvSpPr>
        <p:spPr>
          <a:xfrm>
            <a:off x="6459217" y="2344991"/>
            <a:ext cx="9247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生产管理</a:t>
            </a:r>
          </a:p>
        </p:txBody>
      </p:sp>
      <p:sp>
        <p:nvSpPr>
          <p:cNvPr id="136" name="矩形: 圆角 135">
            <a:extLst>
              <a:ext uri="{FF2B5EF4-FFF2-40B4-BE49-F238E27FC236}">
                <a16:creationId xmlns:a16="http://schemas.microsoft.com/office/drawing/2014/main" id="{7C317AC6-7C45-4774-B45B-12E74FAA7F8C}"/>
              </a:ext>
            </a:extLst>
          </p:cNvPr>
          <p:cNvSpPr/>
          <p:nvPr/>
        </p:nvSpPr>
        <p:spPr>
          <a:xfrm>
            <a:off x="7457835" y="1817423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采购订单</a:t>
            </a:r>
          </a:p>
        </p:txBody>
      </p:sp>
      <p:sp>
        <p:nvSpPr>
          <p:cNvPr id="137" name="矩形: 圆角 136">
            <a:extLst>
              <a:ext uri="{FF2B5EF4-FFF2-40B4-BE49-F238E27FC236}">
                <a16:creationId xmlns:a16="http://schemas.microsoft.com/office/drawing/2014/main" id="{C26AEBEB-3460-4C20-B176-6A243C6D0182}"/>
              </a:ext>
            </a:extLst>
          </p:cNvPr>
          <p:cNvSpPr/>
          <p:nvPr/>
        </p:nvSpPr>
        <p:spPr>
          <a:xfrm>
            <a:off x="968780" y="2637137"/>
            <a:ext cx="2107434" cy="67239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8" name="矩形: 圆角 137">
            <a:extLst>
              <a:ext uri="{FF2B5EF4-FFF2-40B4-BE49-F238E27FC236}">
                <a16:creationId xmlns:a16="http://schemas.microsoft.com/office/drawing/2014/main" id="{D241852D-B6A7-4553-9E1E-829F3206ACDD}"/>
              </a:ext>
            </a:extLst>
          </p:cNvPr>
          <p:cNvSpPr/>
          <p:nvPr/>
        </p:nvSpPr>
        <p:spPr>
          <a:xfrm>
            <a:off x="2082602" y="2754422"/>
            <a:ext cx="849639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产品交付</a:t>
            </a:r>
          </a:p>
        </p:txBody>
      </p:sp>
      <p:sp>
        <p:nvSpPr>
          <p:cNvPr id="140" name="矩形: 圆角 139">
            <a:extLst>
              <a:ext uri="{FF2B5EF4-FFF2-40B4-BE49-F238E27FC236}">
                <a16:creationId xmlns:a16="http://schemas.microsoft.com/office/drawing/2014/main" id="{14E37B8D-F592-47BB-854B-88D3D3CC3895}"/>
              </a:ext>
            </a:extLst>
          </p:cNvPr>
          <p:cNvSpPr/>
          <p:nvPr/>
        </p:nvSpPr>
        <p:spPr>
          <a:xfrm>
            <a:off x="3068776" y="358461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供应商质量管理</a:t>
            </a:r>
          </a:p>
        </p:txBody>
      </p:sp>
      <p:sp>
        <p:nvSpPr>
          <p:cNvPr id="141" name="矩形: 圆角 140">
            <a:extLst>
              <a:ext uri="{FF2B5EF4-FFF2-40B4-BE49-F238E27FC236}">
                <a16:creationId xmlns:a16="http://schemas.microsoft.com/office/drawing/2014/main" id="{67ED09E3-05B7-45BC-B37E-17BDA5B7A681}"/>
              </a:ext>
            </a:extLst>
          </p:cNvPr>
          <p:cNvSpPr/>
          <p:nvPr/>
        </p:nvSpPr>
        <p:spPr>
          <a:xfrm>
            <a:off x="8757229" y="3584619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原材料入库质检</a:t>
            </a:r>
          </a:p>
        </p:txBody>
      </p:sp>
      <p:sp>
        <p:nvSpPr>
          <p:cNvPr id="142" name="矩形: 圆角 141">
            <a:extLst>
              <a:ext uri="{FF2B5EF4-FFF2-40B4-BE49-F238E27FC236}">
                <a16:creationId xmlns:a16="http://schemas.microsoft.com/office/drawing/2014/main" id="{063ADD23-8E24-44DF-8E1E-06493A82536C}"/>
              </a:ext>
            </a:extLst>
          </p:cNvPr>
          <p:cNvSpPr/>
          <p:nvPr/>
        </p:nvSpPr>
        <p:spPr>
          <a:xfrm>
            <a:off x="1172625" y="358461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质量体系管理</a:t>
            </a:r>
          </a:p>
        </p:txBody>
      </p:sp>
      <p:sp>
        <p:nvSpPr>
          <p:cNvPr id="143" name="矩形: 圆角 142">
            <a:extLst>
              <a:ext uri="{FF2B5EF4-FFF2-40B4-BE49-F238E27FC236}">
                <a16:creationId xmlns:a16="http://schemas.microsoft.com/office/drawing/2014/main" id="{E51D0F85-F338-4B68-8574-5E4CB980C75E}"/>
              </a:ext>
            </a:extLst>
          </p:cNvPr>
          <p:cNvSpPr/>
          <p:nvPr/>
        </p:nvSpPr>
        <p:spPr>
          <a:xfrm>
            <a:off x="114269" y="4851221"/>
            <a:ext cx="708890" cy="1580939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</a:t>
            </a:r>
            <a:r>
              <a:rPr lang="zh-CN" altLang="en-US" sz="1600" kern="0" dirty="0">
                <a:solidFill>
                  <a:prstClr val="white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安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环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能源</a:t>
            </a:r>
          </a:p>
        </p:txBody>
      </p:sp>
      <p:sp>
        <p:nvSpPr>
          <p:cNvPr id="144" name="矩形: 圆角 143">
            <a:extLst>
              <a:ext uri="{FF2B5EF4-FFF2-40B4-BE49-F238E27FC236}">
                <a16:creationId xmlns:a16="http://schemas.microsoft.com/office/drawing/2014/main" id="{D153FFA4-ACF8-4A8D-9DF0-EF0062D55714}"/>
              </a:ext>
            </a:extLst>
          </p:cNvPr>
          <p:cNvSpPr/>
          <p:nvPr/>
        </p:nvSpPr>
        <p:spPr>
          <a:xfrm>
            <a:off x="874772" y="4851220"/>
            <a:ext cx="11178500" cy="1580940"/>
          </a:xfrm>
          <a:prstGeom prst="roundRect">
            <a:avLst>
              <a:gd name="adj" fmla="val 1916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5" name="矩形: 圆角 144">
            <a:extLst>
              <a:ext uri="{FF2B5EF4-FFF2-40B4-BE49-F238E27FC236}">
                <a16:creationId xmlns:a16="http://schemas.microsoft.com/office/drawing/2014/main" id="{D4040EA0-3014-4487-BF60-1AD5482515A8}"/>
              </a:ext>
            </a:extLst>
          </p:cNvPr>
          <p:cNvSpPr/>
          <p:nvPr/>
        </p:nvSpPr>
        <p:spPr>
          <a:xfrm>
            <a:off x="114269" y="3486917"/>
            <a:ext cx="708890" cy="605094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质量</a:t>
            </a:r>
          </a:p>
        </p:txBody>
      </p:sp>
      <p:sp>
        <p:nvSpPr>
          <p:cNvPr id="146" name="矩形: 圆角 145">
            <a:extLst>
              <a:ext uri="{FF2B5EF4-FFF2-40B4-BE49-F238E27FC236}">
                <a16:creationId xmlns:a16="http://schemas.microsoft.com/office/drawing/2014/main" id="{670A51E1-1580-45F5-8A7C-1B1259398388}"/>
              </a:ext>
            </a:extLst>
          </p:cNvPr>
          <p:cNvSpPr/>
          <p:nvPr/>
        </p:nvSpPr>
        <p:spPr>
          <a:xfrm>
            <a:off x="874771" y="4151136"/>
            <a:ext cx="11178501" cy="64249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7" name="矩形: 圆角 146">
            <a:extLst>
              <a:ext uri="{FF2B5EF4-FFF2-40B4-BE49-F238E27FC236}">
                <a16:creationId xmlns:a16="http://schemas.microsoft.com/office/drawing/2014/main" id="{2158F514-8BE8-482A-8048-62847B91B310}"/>
              </a:ext>
            </a:extLst>
          </p:cNvPr>
          <p:cNvSpPr/>
          <p:nvPr/>
        </p:nvSpPr>
        <p:spPr>
          <a:xfrm>
            <a:off x="7506959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费用管理</a:t>
            </a:r>
          </a:p>
        </p:txBody>
      </p:sp>
      <p:sp>
        <p:nvSpPr>
          <p:cNvPr id="148" name="矩形: 圆角 147">
            <a:extLst>
              <a:ext uri="{FF2B5EF4-FFF2-40B4-BE49-F238E27FC236}">
                <a16:creationId xmlns:a16="http://schemas.microsoft.com/office/drawing/2014/main" id="{3075CA34-1786-4CB1-8E8D-9BE23BC50BF9}"/>
              </a:ext>
            </a:extLst>
          </p:cNvPr>
          <p:cNvSpPr/>
          <p:nvPr/>
        </p:nvSpPr>
        <p:spPr>
          <a:xfrm>
            <a:off x="9091274" y="4273974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应付账款管理</a:t>
            </a:r>
          </a:p>
        </p:txBody>
      </p:sp>
      <p:sp>
        <p:nvSpPr>
          <p:cNvPr id="149" name="矩形: 圆角 148">
            <a:extLst>
              <a:ext uri="{FF2B5EF4-FFF2-40B4-BE49-F238E27FC236}">
                <a16:creationId xmlns:a16="http://schemas.microsoft.com/office/drawing/2014/main" id="{862DC5C1-09CB-4CB4-9F6A-4A98770BE058}"/>
              </a:ext>
            </a:extLst>
          </p:cNvPr>
          <p:cNvSpPr/>
          <p:nvPr/>
        </p:nvSpPr>
        <p:spPr>
          <a:xfrm>
            <a:off x="1169699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总账管理</a:t>
            </a:r>
          </a:p>
        </p:txBody>
      </p:sp>
      <p:sp>
        <p:nvSpPr>
          <p:cNvPr id="150" name="矩形: 圆角 149">
            <a:extLst>
              <a:ext uri="{FF2B5EF4-FFF2-40B4-BE49-F238E27FC236}">
                <a16:creationId xmlns:a16="http://schemas.microsoft.com/office/drawing/2014/main" id="{056BE7CE-9109-4AA6-9ED3-3B2D60720029}"/>
              </a:ext>
            </a:extLst>
          </p:cNvPr>
          <p:cNvSpPr/>
          <p:nvPr/>
        </p:nvSpPr>
        <p:spPr>
          <a:xfrm>
            <a:off x="114269" y="4151135"/>
            <a:ext cx="708890" cy="642493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财务</a:t>
            </a:r>
          </a:p>
        </p:txBody>
      </p:sp>
      <p:sp>
        <p:nvSpPr>
          <p:cNvPr id="151" name="箭头: 右 150">
            <a:extLst>
              <a:ext uri="{FF2B5EF4-FFF2-40B4-BE49-F238E27FC236}">
                <a16:creationId xmlns:a16="http://schemas.microsoft.com/office/drawing/2014/main" id="{15616801-0F84-44FE-AD6A-B689E848EFF9}"/>
              </a:ext>
            </a:extLst>
          </p:cNvPr>
          <p:cNvSpPr/>
          <p:nvPr/>
        </p:nvSpPr>
        <p:spPr>
          <a:xfrm>
            <a:off x="3126972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52" name="箭头: 右 151">
            <a:extLst>
              <a:ext uri="{FF2B5EF4-FFF2-40B4-BE49-F238E27FC236}">
                <a16:creationId xmlns:a16="http://schemas.microsoft.com/office/drawing/2014/main" id="{54FE665F-36E3-4DC2-A463-D4F99AB169F0}"/>
              </a:ext>
            </a:extLst>
          </p:cNvPr>
          <p:cNvSpPr/>
          <p:nvPr/>
        </p:nvSpPr>
        <p:spPr>
          <a:xfrm>
            <a:off x="6282447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3" name="矩形: 圆角 152">
            <a:extLst>
              <a:ext uri="{FF2B5EF4-FFF2-40B4-BE49-F238E27FC236}">
                <a16:creationId xmlns:a16="http://schemas.microsoft.com/office/drawing/2014/main" id="{11DAD306-B2CE-4BD7-99C2-E306898ADB16}"/>
              </a:ext>
            </a:extLst>
          </p:cNvPr>
          <p:cNvSpPr/>
          <p:nvPr/>
        </p:nvSpPr>
        <p:spPr>
          <a:xfrm>
            <a:off x="5303578" y="1817423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生产计划</a:t>
            </a:r>
          </a:p>
        </p:txBody>
      </p:sp>
      <p:sp>
        <p:nvSpPr>
          <p:cNvPr id="154" name="箭头: 右 153">
            <a:extLst>
              <a:ext uri="{FF2B5EF4-FFF2-40B4-BE49-F238E27FC236}">
                <a16:creationId xmlns:a16="http://schemas.microsoft.com/office/drawing/2014/main" id="{775BC86C-4038-4029-8B3D-5CC3F1E6C2D5}"/>
              </a:ext>
            </a:extLst>
          </p:cNvPr>
          <p:cNvSpPr/>
          <p:nvPr/>
        </p:nvSpPr>
        <p:spPr>
          <a:xfrm>
            <a:off x="8448822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 dirty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55" name="矩形: 圆角 154">
            <a:extLst>
              <a:ext uri="{FF2B5EF4-FFF2-40B4-BE49-F238E27FC236}">
                <a16:creationId xmlns:a16="http://schemas.microsoft.com/office/drawing/2014/main" id="{DB6DC69D-A0C3-43BC-A08E-7AD7D4990AC4}"/>
              </a:ext>
            </a:extLst>
          </p:cNvPr>
          <p:cNvSpPr/>
          <p:nvPr/>
        </p:nvSpPr>
        <p:spPr>
          <a:xfrm>
            <a:off x="8679281" y="1771057"/>
            <a:ext cx="1128238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6" name="矩形: 圆角 155">
            <a:extLst>
              <a:ext uri="{FF2B5EF4-FFF2-40B4-BE49-F238E27FC236}">
                <a16:creationId xmlns:a16="http://schemas.microsoft.com/office/drawing/2014/main" id="{5B7E22C3-C212-4553-B84D-6D527CDA73AD}"/>
              </a:ext>
            </a:extLst>
          </p:cNvPr>
          <p:cNvSpPr/>
          <p:nvPr/>
        </p:nvSpPr>
        <p:spPr>
          <a:xfrm>
            <a:off x="8736058" y="1817423"/>
            <a:ext cx="999031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供应商发料</a:t>
            </a: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24F565E2-A9F0-48BD-9AA5-857F94B7605D}"/>
              </a:ext>
            </a:extLst>
          </p:cNvPr>
          <p:cNvSpPr txBox="1"/>
          <p:nvPr/>
        </p:nvSpPr>
        <p:spPr>
          <a:xfrm>
            <a:off x="8614978" y="1505610"/>
            <a:ext cx="719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供应商</a:t>
            </a:r>
          </a:p>
        </p:txBody>
      </p:sp>
      <p:sp>
        <p:nvSpPr>
          <p:cNvPr id="158" name="矩形: 圆角 157">
            <a:extLst>
              <a:ext uri="{FF2B5EF4-FFF2-40B4-BE49-F238E27FC236}">
                <a16:creationId xmlns:a16="http://schemas.microsoft.com/office/drawing/2014/main" id="{4D308BED-DBAB-4178-B82F-9D51262AA94E}"/>
              </a:ext>
            </a:extLst>
          </p:cNvPr>
          <p:cNvSpPr/>
          <p:nvPr/>
        </p:nvSpPr>
        <p:spPr>
          <a:xfrm>
            <a:off x="10127235" y="1762826"/>
            <a:ext cx="1892489" cy="1557736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9" name="矩形: 圆角 158">
            <a:extLst>
              <a:ext uri="{FF2B5EF4-FFF2-40B4-BE49-F238E27FC236}">
                <a16:creationId xmlns:a16="http://schemas.microsoft.com/office/drawing/2014/main" id="{8AAE8D84-F220-4A0F-94A3-D7B0563EED64}"/>
              </a:ext>
            </a:extLst>
          </p:cNvPr>
          <p:cNvSpPr/>
          <p:nvPr/>
        </p:nvSpPr>
        <p:spPr>
          <a:xfrm>
            <a:off x="10617728" y="1825512"/>
            <a:ext cx="87283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>
                <a:solidFill>
                  <a:prstClr val="black"/>
                </a:solidFill>
                <a:ea typeface="方正粗黑宋简体" panose="02000000000000000000" pitchFamily="2" charset="-122"/>
              </a:rPr>
              <a:t>原材料</a:t>
            </a:r>
            <a:endParaRPr lang="en-US" altLang="zh-CN" sz="1200" kern="0" dirty="0">
              <a:solidFill>
                <a:prstClr val="black"/>
              </a:solidFill>
              <a:ea typeface="方正粗黑宋简体" panose="02000000000000000000" pitchFamily="2" charset="-122"/>
            </a:endParaRPr>
          </a:p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收货</a:t>
            </a:r>
          </a:p>
        </p:txBody>
      </p:sp>
      <p:sp>
        <p:nvSpPr>
          <p:cNvPr id="160" name="文本框 159">
            <a:extLst>
              <a:ext uri="{FF2B5EF4-FFF2-40B4-BE49-F238E27FC236}">
                <a16:creationId xmlns:a16="http://schemas.microsoft.com/office/drawing/2014/main" id="{F7ECBA75-3672-4540-A823-C279608D46FA}"/>
              </a:ext>
            </a:extLst>
          </p:cNvPr>
          <p:cNvSpPr txBox="1"/>
          <p:nvPr/>
        </p:nvSpPr>
        <p:spPr>
          <a:xfrm>
            <a:off x="10062933" y="1497379"/>
            <a:ext cx="1086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原材料管理</a:t>
            </a:r>
          </a:p>
        </p:txBody>
      </p:sp>
      <p:sp>
        <p:nvSpPr>
          <p:cNvPr id="161" name="矩形: 圆角 160">
            <a:extLst>
              <a:ext uri="{FF2B5EF4-FFF2-40B4-BE49-F238E27FC236}">
                <a16:creationId xmlns:a16="http://schemas.microsoft.com/office/drawing/2014/main" id="{A393BB00-EF9C-4560-B338-529FCBB265A0}"/>
              </a:ext>
            </a:extLst>
          </p:cNvPr>
          <p:cNvSpPr/>
          <p:nvPr/>
        </p:nvSpPr>
        <p:spPr>
          <a:xfrm>
            <a:off x="10169848" y="2323352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>
                <a:solidFill>
                  <a:prstClr val="black"/>
                </a:solidFill>
                <a:ea typeface="方正粗黑宋简体" panose="02000000000000000000" pitchFamily="2" charset="-122"/>
              </a:rPr>
              <a:t>原材料</a:t>
            </a:r>
            <a:endParaRPr lang="en-US" altLang="zh-CN" sz="1200" kern="0" dirty="0">
              <a:solidFill>
                <a:prstClr val="black"/>
              </a:solidFill>
              <a:ea typeface="方正粗黑宋简体" panose="02000000000000000000" pitchFamily="2" charset="-122"/>
            </a:endParaRPr>
          </a:p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入库</a:t>
            </a:r>
          </a:p>
        </p:txBody>
      </p:sp>
      <p:sp>
        <p:nvSpPr>
          <p:cNvPr id="162" name="箭头: 右 161">
            <a:extLst>
              <a:ext uri="{FF2B5EF4-FFF2-40B4-BE49-F238E27FC236}">
                <a16:creationId xmlns:a16="http://schemas.microsoft.com/office/drawing/2014/main" id="{9CC984EB-B6D2-44AC-89B9-40F85F4C4DEF}"/>
              </a:ext>
            </a:extLst>
          </p:cNvPr>
          <p:cNvSpPr/>
          <p:nvPr/>
        </p:nvSpPr>
        <p:spPr>
          <a:xfrm>
            <a:off x="9881629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63" name="矩形: 圆角 162">
            <a:extLst>
              <a:ext uri="{FF2B5EF4-FFF2-40B4-BE49-F238E27FC236}">
                <a16:creationId xmlns:a16="http://schemas.microsoft.com/office/drawing/2014/main" id="{1BA57CF9-D851-4FA2-A0A4-2141D3D1EFB4}"/>
              </a:ext>
            </a:extLst>
          </p:cNvPr>
          <p:cNvSpPr/>
          <p:nvPr/>
        </p:nvSpPr>
        <p:spPr>
          <a:xfrm>
            <a:off x="11106985" y="2323352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>
                <a:solidFill>
                  <a:prstClr val="black"/>
                </a:solidFill>
                <a:ea typeface="方正粗黑宋简体" panose="02000000000000000000" pitchFamily="2" charset="-122"/>
              </a:rPr>
              <a:t>原材料</a:t>
            </a:r>
            <a:endParaRPr lang="en-US" altLang="zh-CN" sz="1200" kern="0" dirty="0">
              <a:solidFill>
                <a:prstClr val="black"/>
              </a:solidFill>
              <a:ea typeface="方正粗黑宋简体" panose="02000000000000000000" pitchFamily="2" charset="-122"/>
            </a:endParaRPr>
          </a:p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库存</a:t>
            </a:r>
          </a:p>
        </p:txBody>
      </p:sp>
      <p:sp>
        <p:nvSpPr>
          <p:cNvPr id="164" name="矩形: 圆角 163">
            <a:extLst>
              <a:ext uri="{FF2B5EF4-FFF2-40B4-BE49-F238E27FC236}">
                <a16:creationId xmlns:a16="http://schemas.microsoft.com/office/drawing/2014/main" id="{454ED66F-1A28-4076-A9A8-B0B743D4978B}"/>
              </a:ext>
            </a:extLst>
          </p:cNvPr>
          <p:cNvSpPr/>
          <p:nvPr/>
        </p:nvSpPr>
        <p:spPr>
          <a:xfrm>
            <a:off x="10669342" y="2802465"/>
            <a:ext cx="87283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发料配送</a:t>
            </a:r>
          </a:p>
        </p:txBody>
      </p:sp>
      <p:sp>
        <p:nvSpPr>
          <p:cNvPr id="165" name="箭头: 右 164">
            <a:extLst>
              <a:ext uri="{FF2B5EF4-FFF2-40B4-BE49-F238E27FC236}">
                <a16:creationId xmlns:a16="http://schemas.microsoft.com/office/drawing/2014/main" id="{111F08FC-E34A-4817-A2B4-62CBBF1E8855}"/>
              </a:ext>
            </a:extLst>
          </p:cNvPr>
          <p:cNvSpPr/>
          <p:nvPr/>
        </p:nvSpPr>
        <p:spPr>
          <a:xfrm flipH="1">
            <a:off x="9883928" y="2814773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66" name="矩形: 圆角 165">
            <a:extLst>
              <a:ext uri="{FF2B5EF4-FFF2-40B4-BE49-F238E27FC236}">
                <a16:creationId xmlns:a16="http://schemas.microsoft.com/office/drawing/2014/main" id="{83D6C7F9-4175-4ED1-BA2E-A2BDBEE491D5}"/>
              </a:ext>
            </a:extLst>
          </p:cNvPr>
          <p:cNvSpPr/>
          <p:nvPr/>
        </p:nvSpPr>
        <p:spPr>
          <a:xfrm>
            <a:off x="8736058" y="2686786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收料</a:t>
            </a:r>
          </a:p>
        </p:txBody>
      </p:sp>
      <p:sp>
        <p:nvSpPr>
          <p:cNvPr id="167" name="矩形: 圆角 166">
            <a:extLst>
              <a:ext uri="{FF2B5EF4-FFF2-40B4-BE49-F238E27FC236}">
                <a16:creationId xmlns:a16="http://schemas.microsoft.com/office/drawing/2014/main" id="{40DFF24B-F204-484C-855A-304D3BD80520}"/>
              </a:ext>
            </a:extLst>
          </p:cNvPr>
          <p:cNvSpPr/>
          <p:nvPr/>
        </p:nvSpPr>
        <p:spPr>
          <a:xfrm>
            <a:off x="8738019" y="2988962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投料</a:t>
            </a:r>
          </a:p>
        </p:txBody>
      </p:sp>
      <p:sp>
        <p:nvSpPr>
          <p:cNvPr id="168" name="矩形: 圆角 167">
            <a:extLst>
              <a:ext uri="{FF2B5EF4-FFF2-40B4-BE49-F238E27FC236}">
                <a16:creationId xmlns:a16="http://schemas.microsoft.com/office/drawing/2014/main" id="{2B4BEC75-D251-4E55-BCB4-58006E9954A0}"/>
              </a:ext>
            </a:extLst>
          </p:cNvPr>
          <p:cNvSpPr/>
          <p:nvPr/>
        </p:nvSpPr>
        <p:spPr>
          <a:xfrm>
            <a:off x="7652278" y="2686786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混合</a:t>
            </a:r>
          </a:p>
        </p:txBody>
      </p:sp>
      <p:sp>
        <p:nvSpPr>
          <p:cNvPr id="169" name="矩形: 圆角 168">
            <a:extLst>
              <a:ext uri="{FF2B5EF4-FFF2-40B4-BE49-F238E27FC236}">
                <a16:creationId xmlns:a16="http://schemas.microsoft.com/office/drawing/2014/main" id="{A0581204-E05B-4B72-8EC4-509AC6E1BFEB}"/>
              </a:ext>
            </a:extLst>
          </p:cNvPr>
          <p:cNvSpPr/>
          <p:nvPr/>
        </p:nvSpPr>
        <p:spPr>
          <a:xfrm>
            <a:off x="7658969" y="2988962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包装</a:t>
            </a:r>
          </a:p>
        </p:txBody>
      </p:sp>
      <p:sp>
        <p:nvSpPr>
          <p:cNvPr id="170" name="矩形: 圆角 169">
            <a:extLst>
              <a:ext uri="{FF2B5EF4-FFF2-40B4-BE49-F238E27FC236}">
                <a16:creationId xmlns:a16="http://schemas.microsoft.com/office/drawing/2014/main" id="{0754BB3D-DBAC-4D9E-9AF8-739F1181BD97}"/>
              </a:ext>
            </a:extLst>
          </p:cNvPr>
          <p:cNvSpPr/>
          <p:nvPr/>
        </p:nvSpPr>
        <p:spPr>
          <a:xfrm>
            <a:off x="6568498" y="2686786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喷码</a:t>
            </a:r>
          </a:p>
        </p:txBody>
      </p:sp>
      <p:sp>
        <p:nvSpPr>
          <p:cNvPr id="171" name="矩形: 圆角 170">
            <a:extLst>
              <a:ext uri="{FF2B5EF4-FFF2-40B4-BE49-F238E27FC236}">
                <a16:creationId xmlns:a16="http://schemas.microsoft.com/office/drawing/2014/main" id="{45D70DD3-B7A7-4538-92B3-F18556C949D6}"/>
              </a:ext>
            </a:extLst>
          </p:cNvPr>
          <p:cNvSpPr/>
          <p:nvPr/>
        </p:nvSpPr>
        <p:spPr>
          <a:xfrm>
            <a:off x="6579919" y="2988962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码垛</a:t>
            </a:r>
          </a:p>
        </p:txBody>
      </p:sp>
      <p:sp>
        <p:nvSpPr>
          <p:cNvPr id="172" name="矩形: 圆角 171">
            <a:extLst>
              <a:ext uri="{FF2B5EF4-FFF2-40B4-BE49-F238E27FC236}">
                <a16:creationId xmlns:a16="http://schemas.microsoft.com/office/drawing/2014/main" id="{3CAF5A5D-BCD3-450D-8575-6A59320A3CB9}"/>
              </a:ext>
            </a:extLst>
          </p:cNvPr>
          <p:cNvSpPr/>
          <p:nvPr/>
        </p:nvSpPr>
        <p:spPr>
          <a:xfrm>
            <a:off x="3358860" y="2612076"/>
            <a:ext cx="2831276" cy="697454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3" name="文本框 172">
            <a:extLst>
              <a:ext uri="{FF2B5EF4-FFF2-40B4-BE49-F238E27FC236}">
                <a16:creationId xmlns:a16="http://schemas.microsoft.com/office/drawing/2014/main" id="{320E2226-9E51-49F9-8CFC-276378ECA7AD}"/>
              </a:ext>
            </a:extLst>
          </p:cNvPr>
          <p:cNvSpPr txBox="1"/>
          <p:nvPr/>
        </p:nvSpPr>
        <p:spPr>
          <a:xfrm>
            <a:off x="3373946" y="2328126"/>
            <a:ext cx="125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产成品管理</a:t>
            </a:r>
          </a:p>
        </p:txBody>
      </p:sp>
      <p:sp>
        <p:nvSpPr>
          <p:cNvPr id="174" name="箭头: 右 173">
            <a:extLst>
              <a:ext uri="{FF2B5EF4-FFF2-40B4-BE49-F238E27FC236}">
                <a16:creationId xmlns:a16="http://schemas.microsoft.com/office/drawing/2014/main" id="{5189421C-E079-487E-BE21-A914F322B92B}"/>
              </a:ext>
            </a:extLst>
          </p:cNvPr>
          <p:cNvSpPr/>
          <p:nvPr/>
        </p:nvSpPr>
        <p:spPr>
          <a:xfrm flipH="1">
            <a:off x="6256058" y="2818040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75" name="矩形: 圆角 174">
            <a:extLst>
              <a:ext uri="{FF2B5EF4-FFF2-40B4-BE49-F238E27FC236}">
                <a16:creationId xmlns:a16="http://schemas.microsoft.com/office/drawing/2014/main" id="{06434AE9-E6E2-4EC8-A5CB-6C9718B44210}"/>
              </a:ext>
            </a:extLst>
          </p:cNvPr>
          <p:cNvSpPr/>
          <p:nvPr/>
        </p:nvSpPr>
        <p:spPr>
          <a:xfrm>
            <a:off x="3604246" y="2690618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成品运输</a:t>
            </a:r>
          </a:p>
        </p:txBody>
      </p:sp>
      <p:sp>
        <p:nvSpPr>
          <p:cNvPr id="176" name="矩形: 圆角 175">
            <a:extLst>
              <a:ext uri="{FF2B5EF4-FFF2-40B4-BE49-F238E27FC236}">
                <a16:creationId xmlns:a16="http://schemas.microsoft.com/office/drawing/2014/main" id="{56A54F8D-5EF1-444B-8808-50F614D68EE2}"/>
              </a:ext>
            </a:extLst>
          </p:cNvPr>
          <p:cNvSpPr/>
          <p:nvPr/>
        </p:nvSpPr>
        <p:spPr>
          <a:xfrm>
            <a:off x="4915491" y="2682403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成品待检</a:t>
            </a:r>
          </a:p>
        </p:txBody>
      </p:sp>
      <p:sp>
        <p:nvSpPr>
          <p:cNvPr id="177" name="矩形: 圆角 176">
            <a:extLst>
              <a:ext uri="{FF2B5EF4-FFF2-40B4-BE49-F238E27FC236}">
                <a16:creationId xmlns:a16="http://schemas.microsoft.com/office/drawing/2014/main" id="{79BA2041-6F18-4918-8BB3-396B4E7F2564}"/>
              </a:ext>
            </a:extLst>
          </p:cNvPr>
          <p:cNvSpPr/>
          <p:nvPr/>
        </p:nvSpPr>
        <p:spPr>
          <a:xfrm>
            <a:off x="4915491" y="2995966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成品入库</a:t>
            </a:r>
          </a:p>
        </p:txBody>
      </p:sp>
      <p:sp>
        <p:nvSpPr>
          <p:cNvPr id="178" name="矩形: 圆角 177">
            <a:extLst>
              <a:ext uri="{FF2B5EF4-FFF2-40B4-BE49-F238E27FC236}">
                <a16:creationId xmlns:a16="http://schemas.microsoft.com/office/drawing/2014/main" id="{CAA96364-12E8-4F39-9CB0-B587505353C1}"/>
              </a:ext>
            </a:extLst>
          </p:cNvPr>
          <p:cNvSpPr/>
          <p:nvPr/>
        </p:nvSpPr>
        <p:spPr>
          <a:xfrm>
            <a:off x="3604246" y="2987544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成品库存</a:t>
            </a:r>
          </a:p>
        </p:txBody>
      </p:sp>
      <p:sp>
        <p:nvSpPr>
          <p:cNvPr id="179" name="箭头: 右 178">
            <a:extLst>
              <a:ext uri="{FF2B5EF4-FFF2-40B4-BE49-F238E27FC236}">
                <a16:creationId xmlns:a16="http://schemas.microsoft.com/office/drawing/2014/main" id="{DD14483B-D8D5-429A-AC92-70D9C7FDC2A6}"/>
              </a:ext>
            </a:extLst>
          </p:cNvPr>
          <p:cNvSpPr/>
          <p:nvPr/>
        </p:nvSpPr>
        <p:spPr>
          <a:xfrm flipH="1">
            <a:off x="3143672" y="2827467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80" name="矩形: 圆角 179">
            <a:extLst>
              <a:ext uri="{FF2B5EF4-FFF2-40B4-BE49-F238E27FC236}">
                <a16:creationId xmlns:a16="http://schemas.microsoft.com/office/drawing/2014/main" id="{083B1BEF-5E9F-49B1-8E25-66E0FB29C7BD}"/>
              </a:ext>
            </a:extLst>
          </p:cNvPr>
          <p:cNvSpPr/>
          <p:nvPr/>
        </p:nvSpPr>
        <p:spPr>
          <a:xfrm>
            <a:off x="6858115" y="3584619"/>
            <a:ext cx="1542141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生产过程质量检验</a:t>
            </a:r>
          </a:p>
        </p:txBody>
      </p:sp>
      <p:sp>
        <p:nvSpPr>
          <p:cNvPr id="181" name="矩形: 圆角 180">
            <a:extLst>
              <a:ext uri="{FF2B5EF4-FFF2-40B4-BE49-F238E27FC236}">
                <a16:creationId xmlns:a16="http://schemas.microsoft.com/office/drawing/2014/main" id="{C08CEC0A-0A81-40B8-A962-BD8CA9D08F0C}"/>
              </a:ext>
            </a:extLst>
          </p:cNvPr>
          <p:cNvSpPr/>
          <p:nvPr/>
        </p:nvSpPr>
        <p:spPr>
          <a:xfrm>
            <a:off x="4964927" y="3584619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成品入库质检</a:t>
            </a:r>
          </a:p>
        </p:txBody>
      </p:sp>
      <p:sp>
        <p:nvSpPr>
          <p:cNvPr id="182" name="矩形: 圆角 181">
            <a:extLst>
              <a:ext uri="{FF2B5EF4-FFF2-40B4-BE49-F238E27FC236}">
                <a16:creationId xmlns:a16="http://schemas.microsoft.com/office/drawing/2014/main" id="{6CC6EEF5-67B1-4DDB-A596-B63444EA2E9E}"/>
              </a:ext>
            </a:extLst>
          </p:cNvPr>
          <p:cNvSpPr/>
          <p:nvPr/>
        </p:nvSpPr>
        <p:spPr>
          <a:xfrm>
            <a:off x="10653381" y="358461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售后质量管理</a:t>
            </a:r>
          </a:p>
        </p:txBody>
      </p:sp>
      <p:sp>
        <p:nvSpPr>
          <p:cNvPr id="183" name="矩形: 圆角 182">
            <a:extLst>
              <a:ext uri="{FF2B5EF4-FFF2-40B4-BE49-F238E27FC236}">
                <a16:creationId xmlns:a16="http://schemas.microsoft.com/office/drawing/2014/main" id="{1C3630ED-7AB9-4AC7-B376-F2DDBD76DAF7}"/>
              </a:ext>
            </a:extLst>
          </p:cNvPr>
          <p:cNvSpPr/>
          <p:nvPr/>
        </p:nvSpPr>
        <p:spPr>
          <a:xfrm>
            <a:off x="10675591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资金管理</a:t>
            </a:r>
          </a:p>
        </p:txBody>
      </p:sp>
      <p:sp>
        <p:nvSpPr>
          <p:cNvPr id="184" name="矩形: 圆角 183">
            <a:extLst>
              <a:ext uri="{FF2B5EF4-FFF2-40B4-BE49-F238E27FC236}">
                <a16:creationId xmlns:a16="http://schemas.microsoft.com/office/drawing/2014/main" id="{BA229AE9-F732-488B-AE6F-C1E82141860C}"/>
              </a:ext>
            </a:extLst>
          </p:cNvPr>
          <p:cNvSpPr/>
          <p:nvPr/>
        </p:nvSpPr>
        <p:spPr>
          <a:xfrm>
            <a:off x="4338329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成本管理</a:t>
            </a:r>
          </a:p>
        </p:txBody>
      </p:sp>
      <p:sp>
        <p:nvSpPr>
          <p:cNvPr id="185" name="矩形: 圆角 184">
            <a:extLst>
              <a:ext uri="{FF2B5EF4-FFF2-40B4-BE49-F238E27FC236}">
                <a16:creationId xmlns:a16="http://schemas.microsoft.com/office/drawing/2014/main" id="{8C925EE1-BE7C-400F-A058-51353CA34614}"/>
              </a:ext>
            </a:extLst>
          </p:cNvPr>
          <p:cNvSpPr/>
          <p:nvPr/>
        </p:nvSpPr>
        <p:spPr>
          <a:xfrm>
            <a:off x="5922644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成本分析</a:t>
            </a:r>
          </a:p>
        </p:txBody>
      </p:sp>
      <p:sp>
        <p:nvSpPr>
          <p:cNvPr id="186" name="矩形: 圆角 185">
            <a:extLst>
              <a:ext uri="{FF2B5EF4-FFF2-40B4-BE49-F238E27FC236}">
                <a16:creationId xmlns:a16="http://schemas.microsoft.com/office/drawing/2014/main" id="{0C7235EA-6760-456E-819A-CB57FA5A1222}"/>
              </a:ext>
            </a:extLst>
          </p:cNvPr>
          <p:cNvSpPr/>
          <p:nvPr/>
        </p:nvSpPr>
        <p:spPr>
          <a:xfrm>
            <a:off x="2754014" y="4273974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应收账款管理</a:t>
            </a:r>
          </a:p>
        </p:txBody>
      </p:sp>
      <p:sp>
        <p:nvSpPr>
          <p:cNvPr id="187" name="矩形: 圆角 186">
            <a:extLst>
              <a:ext uri="{FF2B5EF4-FFF2-40B4-BE49-F238E27FC236}">
                <a16:creationId xmlns:a16="http://schemas.microsoft.com/office/drawing/2014/main" id="{9170F9AB-A435-48E0-B751-E59A397D6DFA}"/>
              </a:ext>
            </a:extLst>
          </p:cNvPr>
          <p:cNvSpPr/>
          <p:nvPr/>
        </p:nvSpPr>
        <p:spPr>
          <a:xfrm>
            <a:off x="1199227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设备管理</a:t>
            </a:r>
          </a:p>
        </p:txBody>
      </p:sp>
      <p:sp>
        <p:nvSpPr>
          <p:cNvPr id="188" name="矩形: 圆角 187">
            <a:extLst>
              <a:ext uri="{FF2B5EF4-FFF2-40B4-BE49-F238E27FC236}">
                <a16:creationId xmlns:a16="http://schemas.microsoft.com/office/drawing/2014/main" id="{901ACBE9-F7CE-4B1A-96AB-140A9506C410}"/>
              </a:ext>
            </a:extLst>
          </p:cNvPr>
          <p:cNvSpPr/>
          <p:nvPr/>
        </p:nvSpPr>
        <p:spPr>
          <a:xfrm>
            <a:off x="3055610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设备备件管理</a:t>
            </a:r>
          </a:p>
        </p:txBody>
      </p:sp>
      <p:sp>
        <p:nvSpPr>
          <p:cNvPr id="189" name="矩形: 圆角 188">
            <a:extLst>
              <a:ext uri="{FF2B5EF4-FFF2-40B4-BE49-F238E27FC236}">
                <a16:creationId xmlns:a16="http://schemas.microsoft.com/office/drawing/2014/main" id="{D9EFF4C3-07D6-404D-A2A3-42DAD12DF01E}"/>
              </a:ext>
            </a:extLst>
          </p:cNvPr>
          <p:cNvSpPr/>
          <p:nvPr/>
        </p:nvSpPr>
        <p:spPr>
          <a:xfrm>
            <a:off x="4911993" y="4912453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设备点检</a:t>
            </a:r>
          </a:p>
        </p:txBody>
      </p:sp>
      <p:sp>
        <p:nvSpPr>
          <p:cNvPr id="190" name="矩形: 圆角 189">
            <a:extLst>
              <a:ext uri="{FF2B5EF4-FFF2-40B4-BE49-F238E27FC236}">
                <a16:creationId xmlns:a16="http://schemas.microsoft.com/office/drawing/2014/main" id="{46010E21-3DF9-43AD-85ED-555E73138167}"/>
              </a:ext>
            </a:extLst>
          </p:cNvPr>
          <p:cNvSpPr/>
          <p:nvPr/>
        </p:nvSpPr>
        <p:spPr>
          <a:xfrm>
            <a:off x="6768376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设备保养</a:t>
            </a:r>
          </a:p>
        </p:txBody>
      </p:sp>
      <p:sp>
        <p:nvSpPr>
          <p:cNvPr id="191" name="矩形: 圆角 190">
            <a:extLst>
              <a:ext uri="{FF2B5EF4-FFF2-40B4-BE49-F238E27FC236}">
                <a16:creationId xmlns:a16="http://schemas.microsoft.com/office/drawing/2014/main" id="{5DA51960-29CF-433E-90BF-293409AB240E}"/>
              </a:ext>
            </a:extLst>
          </p:cNvPr>
          <p:cNvSpPr/>
          <p:nvPr/>
        </p:nvSpPr>
        <p:spPr>
          <a:xfrm>
            <a:off x="8624759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设备维修</a:t>
            </a:r>
          </a:p>
        </p:txBody>
      </p:sp>
      <p:sp>
        <p:nvSpPr>
          <p:cNvPr id="192" name="矩形: 圆角 191">
            <a:extLst>
              <a:ext uri="{FF2B5EF4-FFF2-40B4-BE49-F238E27FC236}">
                <a16:creationId xmlns:a16="http://schemas.microsoft.com/office/drawing/2014/main" id="{D164D415-3790-4BB8-B4AB-BDDFACB5D788}"/>
              </a:ext>
            </a:extLst>
          </p:cNvPr>
          <p:cNvSpPr/>
          <p:nvPr/>
        </p:nvSpPr>
        <p:spPr>
          <a:xfrm>
            <a:off x="10481141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设备报废</a:t>
            </a:r>
          </a:p>
        </p:txBody>
      </p:sp>
      <p:sp>
        <p:nvSpPr>
          <p:cNvPr id="193" name="矩形: 圆角 192">
            <a:extLst>
              <a:ext uri="{FF2B5EF4-FFF2-40B4-BE49-F238E27FC236}">
                <a16:creationId xmlns:a16="http://schemas.microsoft.com/office/drawing/2014/main" id="{7B9494C6-3556-44AB-845E-7530E8A99BF3}"/>
              </a:ext>
            </a:extLst>
          </p:cNvPr>
          <p:cNvSpPr/>
          <p:nvPr/>
        </p:nvSpPr>
        <p:spPr>
          <a:xfrm>
            <a:off x="1194676" y="540749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安全培训</a:t>
            </a:r>
          </a:p>
        </p:txBody>
      </p:sp>
      <p:sp>
        <p:nvSpPr>
          <p:cNvPr id="194" name="矩形: 圆角 193">
            <a:extLst>
              <a:ext uri="{FF2B5EF4-FFF2-40B4-BE49-F238E27FC236}">
                <a16:creationId xmlns:a16="http://schemas.microsoft.com/office/drawing/2014/main" id="{AD48C79C-4F66-462A-B281-6DA584EF8F88}"/>
              </a:ext>
            </a:extLst>
          </p:cNvPr>
          <p:cNvSpPr/>
          <p:nvPr/>
        </p:nvSpPr>
        <p:spPr>
          <a:xfrm>
            <a:off x="3051853" y="540749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消防管理</a:t>
            </a:r>
          </a:p>
        </p:txBody>
      </p:sp>
      <p:sp>
        <p:nvSpPr>
          <p:cNvPr id="195" name="矩形: 圆角 194">
            <a:extLst>
              <a:ext uri="{FF2B5EF4-FFF2-40B4-BE49-F238E27FC236}">
                <a16:creationId xmlns:a16="http://schemas.microsoft.com/office/drawing/2014/main" id="{38A1B974-3009-449C-8923-F964516724BC}"/>
              </a:ext>
            </a:extLst>
          </p:cNvPr>
          <p:cNvSpPr/>
          <p:nvPr/>
        </p:nvSpPr>
        <p:spPr>
          <a:xfrm>
            <a:off x="4909030" y="540749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0" dirty="0">
                <a:solidFill>
                  <a:prstClr val="black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事故处理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  <a:cs typeface="+mn-cs"/>
            </a:endParaRPr>
          </a:p>
        </p:txBody>
      </p:sp>
      <p:sp>
        <p:nvSpPr>
          <p:cNvPr id="196" name="矩形: 圆角 195">
            <a:extLst>
              <a:ext uri="{FF2B5EF4-FFF2-40B4-BE49-F238E27FC236}">
                <a16:creationId xmlns:a16="http://schemas.microsoft.com/office/drawing/2014/main" id="{37BF75A8-D374-45D0-A794-19AF79F79246}"/>
              </a:ext>
            </a:extLst>
          </p:cNvPr>
          <p:cNvSpPr/>
          <p:nvPr/>
        </p:nvSpPr>
        <p:spPr>
          <a:xfrm>
            <a:off x="6766207" y="5407499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除尘管理</a:t>
            </a:r>
          </a:p>
        </p:txBody>
      </p:sp>
      <p:sp>
        <p:nvSpPr>
          <p:cNvPr id="197" name="矩形: 圆角 196">
            <a:extLst>
              <a:ext uri="{FF2B5EF4-FFF2-40B4-BE49-F238E27FC236}">
                <a16:creationId xmlns:a16="http://schemas.microsoft.com/office/drawing/2014/main" id="{45C54B46-1835-47F0-BBB0-47F615E62CDC}"/>
              </a:ext>
            </a:extLst>
          </p:cNvPr>
          <p:cNvSpPr/>
          <p:nvPr/>
        </p:nvSpPr>
        <p:spPr>
          <a:xfrm>
            <a:off x="8623384" y="5407499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三废监测</a:t>
            </a:r>
          </a:p>
        </p:txBody>
      </p:sp>
      <p:sp>
        <p:nvSpPr>
          <p:cNvPr id="198" name="矩形: 圆角 197">
            <a:extLst>
              <a:ext uri="{FF2B5EF4-FFF2-40B4-BE49-F238E27FC236}">
                <a16:creationId xmlns:a16="http://schemas.microsoft.com/office/drawing/2014/main" id="{6E0ED0CE-4447-4127-96D6-A3CE1670D627}"/>
              </a:ext>
            </a:extLst>
          </p:cNvPr>
          <p:cNvSpPr/>
          <p:nvPr/>
        </p:nvSpPr>
        <p:spPr>
          <a:xfrm>
            <a:off x="10480561" y="5407499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固废处理</a:t>
            </a:r>
          </a:p>
        </p:txBody>
      </p:sp>
      <p:sp>
        <p:nvSpPr>
          <p:cNvPr id="199" name="矩形: 圆角 198">
            <a:extLst>
              <a:ext uri="{FF2B5EF4-FFF2-40B4-BE49-F238E27FC236}">
                <a16:creationId xmlns:a16="http://schemas.microsoft.com/office/drawing/2014/main" id="{B0818891-3A34-459F-B499-359989D397B6}"/>
              </a:ext>
            </a:extLst>
          </p:cNvPr>
          <p:cNvSpPr/>
          <p:nvPr/>
        </p:nvSpPr>
        <p:spPr>
          <a:xfrm>
            <a:off x="2128922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水</a:t>
            </a:r>
          </a:p>
        </p:txBody>
      </p:sp>
      <p:sp>
        <p:nvSpPr>
          <p:cNvPr id="200" name="矩形: 圆角 199">
            <a:extLst>
              <a:ext uri="{FF2B5EF4-FFF2-40B4-BE49-F238E27FC236}">
                <a16:creationId xmlns:a16="http://schemas.microsoft.com/office/drawing/2014/main" id="{1450D3AB-C957-4503-BCDB-B69581A8AE83}"/>
              </a:ext>
            </a:extLst>
          </p:cNvPr>
          <p:cNvSpPr/>
          <p:nvPr/>
        </p:nvSpPr>
        <p:spPr>
          <a:xfrm>
            <a:off x="3881456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电</a:t>
            </a:r>
          </a:p>
        </p:txBody>
      </p:sp>
      <p:sp>
        <p:nvSpPr>
          <p:cNvPr id="201" name="矩形: 圆角 200">
            <a:extLst>
              <a:ext uri="{FF2B5EF4-FFF2-40B4-BE49-F238E27FC236}">
                <a16:creationId xmlns:a16="http://schemas.microsoft.com/office/drawing/2014/main" id="{6CD8A661-35C2-4BA0-8785-7D9C0F8E5B69}"/>
              </a:ext>
            </a:extLst>
          </p:cNvPr>
          <p:cNvSpPr/>
          <p:nvPr/>
        </p:nvSpPr>
        <p:spPr>
          <a:xfrm>
            <a:off x="5633990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天然气</a:t>
            </a:r>
          </a:p>
        </p:txBody>
      </p:sp>
      <p:sp>
        <p:nvSpPr>
          <p:cNvPr id="202" name="矩形: 圆角 201">
            <a:extLst>
              <a:ext uri="{FF2B5EF4-FFF2-40B4-BE49-F238E27FC236}">
                <a16:creationId xmlns:a16="http://schemas.microsoft.com/office/drawing/2014/main" id="{4E7D2F4C-3649-4083-B85E-33CE9A150C4D}"/>
              </a:ext>
            </a:extLst>
          </p:cNvPr>
          <p:cNvSpPr/>
          <p:nvPr/>
        </p:nvSpPr>
        <p:spPr>
          <a:xfrm>
            <a:off x="7386524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压缩空气</a:t>
            </a:r>
          </a:p>
        </p:txBody>
      </p:sp>
      <p:sp>
        <p:nvSpPr>
          <p:cNvPr id="203" name="矩形: 圆角 202">
            <a:extLst>
              <a:ext uri="{FF2B5EF4-FFF2-40B4-BE49-F238E27FC236}">
                <a16:creationId xmlns:a16="http://schemas.microsoft.com/office/drawing/2014/main" id="{7EE1D74F-A6E6-456B-8130-521976CB5705}"/>
              </a:ext>
            </a:extLst>
          </p:cNvPr>
          <p:cNvSpPr/>
          <p:nvPr/>
        </p:nvSpPr>
        <p:spPr>
          <a:xfrm>
            <a:off x="9139060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油</a:t>
            </a:r>
          </a:p>
        </p:txBody>
      </p:sp>
      <p:cxnSp>
        <p:nvCxnSpPr>
          <p:cNvPr id="204" name="连接符: 曲线 203">
            <a:extLst>
              <a:ext uri="{FF2B5EF4-FFF2-40B4-BE49-F238E27FC236}">
                <a16:creationId xmlns:a16="http://schemas.microsoft.com/office/drawing/2014/main" id="{0514CF7E-387A-464A-BB60-0A08F467306D}"/>
              </a:ext>
            </a:extLst>
          </p:cNvPr>
          <p:cNvCxnSpPr>
            <a:cxnSpLocks/>
            <a:endCxn id="180" idx="3"/>
          </p:cNvCxnSpPr>
          <p:nvPr/>
        </p:nvCxnSpPr>
        <p:spPr>
          <a:xfrm rot="5400000">
            <a:off x="8259865" y="3460953"/>
            <a:ext cx="477723" cy="196940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5" name="连接符: 曲线 204">
            <a:extLst>
              <a:ext uri="{FF2B5EF4-FFF2-40B4-BE49-F238E27FC236}">
                <a16:creationId xmlns:a16="http://schemas.microsoft.com/office/drawing/2014/main" id="{D676E281-ECD2-4E52-90C6-4D656EB4C15F}"/>
              </a:ext>
            </a:extLst>
          </p:cNvPr>
          <p:cNvCxnSpPr>
            <a:stCxn id="159" idx="1"/>
          </p:cNvCxnSpPr>
          <p:nvPr/>
        </p:nvCxnSpPr>
        <p:spPr>
          <a:xfrm rot="10800000" flipV="1">
            <a:off x="9735090" y="2039177"/>
            <a:ext cx="882639" cy="1545441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6" name="连接符: 曲线 205">
            <a:extLst>
              <a:ext uri="{FF2B5EF4-FFF2-40B4-BE49-F238E27FC236}">
                <a16:creationId xmlns:a16="http://schemas.microsoft.com/office/drawing/2014/main" id="{6EB45ADE-B616-49F0-BB52-1F6C3DD25AE6}"/>
              </a:ext>
            </a:extLst>
          </p:cNvPr>
          <p:cNvCxnSpPr>
            <a:cxnSpLocks/>
            <a:stCxn id="161" idx="2"/>
            <a:endCxn id="148" idx="3"/>
          </p:cNvCxnSpPr>
          <p:nvPr/>
        </p:nvCxnSpPr>
        <p:spPr>
          <a:xfrm rot="5400000">
            <a:off x="9648750" y="3530124"/>
            <a:ext cx="1736956" cy="178076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7" name="连接符: 曲线 206">
            <a:extLst>
              <a:ext uri="{FF2B5EF4-FFF2-40B4-BE49-F238E27FC236}">
                <a16:creationId xmlns:a16="http://schemas.microsoft.com/office/drawing/2014/main" id="{F1BB170A-585D-472B-A1A6-00E6D3E8D19C}"/>
              </a:ext>
            </a:extLst>
          </p:cNvPr>
          <p:cNvCxnSpPr>
            <a:stCxn id="176" idx="1"/>
            <a:endCxn id="181" idx="1"/>
          </p:cNvCxnSpPr>
          <p:nvPr/>
        </p:nvCxnSpPr>
        <p:spPr>
          <a:xfrm rot="10800000" flipH="1" flipV="1">
            <a:off x="4915491" y="2805043"/>
            <a:ext cx="49436" cy="993242"/>
          </a:xfrm>
          <a:prstGeom prst="curvedConnector3">
            <a:avLst>
              <a:gd name="adj1" fmla="val -462416"/>
            </a:avLst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8" name="连接符: 曲线 207">
            <a:extLst>
              <a:ext uri="{FF2B5EF4-FFF2-40B4-BE49-F238E27FC236}">
                <a16:creationId xmlns:a16="http://schemas.microsoft.com/office/drawing/2014/main" id="{E132B3B0-B9B2-429D-888A-2F666912DC42}"/>
              </a:ext>
            </a:extLst>
          </p:cNvPr>
          <p:cNvCxnSpPr>
            <a:endCxn id="186" idx="1"/>
          </p:cNvCxnSpPr>
          <p:nvPr/>
        </p:nvCxnSpPr>
        <p:spPr>
          <a:xfrm rot="16200000" flipH="1">
            <a:off x="1991044" y="3724670"/>
            <a:ext cx="1303518" cy="222421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9" name="连接符: 曲线 208">
            <a:extLst>
              <a:ext uri="{FF2B5EF4-FFF2-40B4-BE49-F238E27FC236}">
                <a16:creationId xmlns:a16="http://schemas.microsoft.com/office/drawing/2014/main" id="{D85FF6AB-5C8C-48B6-997E-1CDD3C3EC5B8}"/>
              </a:ext>
            </a:extLst>
          </p:cNvPr>
          <p:cNvCxnSpPr>
            <a:stCxn id="177" idx="3"/>
          </p:cNvCxnSpPr>
          <p:nvPr/>
        </p:nvCxnSpPr>
        <p:spPr>
          <a:xfrm>
            <a:off x="5914522" y="3118606"/>
            <a:ext cx="881399" cy="1210385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10" name="连接符: 曲线 209">
            <a:extLst>
              <a:ext uri="{FF2B5EF4-FFF2-40B4-BE49-F238E27FC236}">
                <a16:creationId xmlns:a16="http://schemas.microsoft.com/office/drawing/2014/main" id="{49D056DB-A88B-4D0E-9F5E-CB9093B9DBFB}"/>
              </a:ext>
            </a:extLst>
          </p:cNvPr>
          <p:cNvCxnSpPr/>
          <p:nvPr/>
        </p:nvCxnSpPr>
        <p:spPr>
          <a:xfrm rot="5400000">
            <a:off x="5317733" y="3723927"/>
            <a:ext cx="1695632" cy="851107"/>
          </a:xfrm>
          <a:prstGeom prst="curvedConnector3">
            <a:avLst>
              <a:gd name="adj1" fmla="val 45552"/>
            </a:avLst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11" name="文本框 210">
            <a:extLst>
              <a:ext uri="{FF2B5EF4-FFF2-40B4-BE49-F238E27FC236}">
                <a16:creationId xmlns:a16="http://schemas.microsoft.com/office/drawing/2014/main" id="{D0BF82AD-D06D-4678-9AF5-E5B014791B7D}"/>
              </a:ext>
            </a:extLst>
          </p:cNvPr>
          <p:cNvSpPr txBox="1"/>
          <p:nvPr/>
        </p:nvSpPr>
        <p:spPr>
          <a:xfrm>
            <a:off x="10344472" y="847746"/>
            <a:ext cx="1843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AADB1E"/>
                </a:solidFill>
                <a:latin typeface="等线" panose="020F0502020204030204"/>
                <a:ea typeface="等线" panose="02010600030101010101" pitchFamily="2" charset="-122"/>
              </a:rPr>
              <a:t>           </a:t>
            </a:r>
            <a:r>
              <a:rPr lang="zh-CN" altLang="en-US" sz="1200" b="1" dirty="0">
                <a:solidFill>
                  <a:srgbClr val="383841"/>
                </a:solidFill>
                <a:latin typeface="等线" panose="020F0502020204030204"/>
                <a:ea typeface="等线" panose="02010600030101010101" pitchFamily="2" charset="-122"/>
              </a:rPr>
              <a:t>中试线业务节点     </a:t>
            </a:r>
            <a:endParaRPr lang="en-US" altLang="zh-CN" sz="1200" b="1" dirty="0">
              <a:solidFill>
                <a:srgbClr val="383841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12" name="矩形: 圆角 211">
            <a:extLst>
              <a:ext uri="{FF2B5EF4-FFF2-40B4-BE49-F238E27FC236}">
                <a16:creationId xmlns:a16="http://schemas.microsoft.com/office/drawing/2014/main" id="{602E52D9-AE77-4DEB-99AB-2E61A40F15D2}"/>
              </a:ext>
            </a:extLst>
          </p:cNvPr>
          <p:cNvSpPr/>
          <p:nvPr/>
        </p:nvSpPr>
        <p:spPr>
          <a:xfrm>
            <a:off x="10353751" y="896829"/>
            <a:ext cx="486965" cy="192483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  <a:cs typeface="+mn-cs"/>
            </a:endParaRP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E2DC31E2-E88C-417D-9C32-464EF91FA5CE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05 </a:t>
            </a:r>
            <a:r>
              <a:rPr lang="zh-CN" altLang="en-US" b="1" dirty="0">
                <a:solidFill>
                  <a:srgbClr val="383841"/>
                </a:solidFill>
              </a:rPr>
              <a:t>各业务板块详细规划：数字化工厂</a:t>
            </a:r>
          </a:p>
        </p:txBody>
      </p:sp>
      <p:sp>
        <p:nvSpPr>
          <p:cNvPr id="110" name="矩形: 圆角 109">
            <a:extLst>
              <a:ext uri="{FF2B5EF4-FFF2-40B4-BE49-F238E27FC236}">
                <a16:creationId xmlns:a16="http://schemas.microsoft.com/office/drawing/2014/main" id="{51199EE0-E9E8-4260-B8A1-7C4B850D9583}"/>
              </a:ext>
            </a:extLst>
          </p:cNvPr>
          <p:cNvSpPr/>
          <p:nvPr/>
        </p:nvSpPr>
        <p:spPr>
          <a:xfrm>
            <a:off x="1103805" y="2756634"/>
            <a:ext cx="849639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产品服务</a:t>
            </a: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69E4F4AE-C250-48D5-96B2-950EBCA22DA4}"/>
              </a:ext>
            </a:extLst>
          </p:cNvPr>
          <p:cNvSpPr txBox="1"/>
          <p:nvPr/>
        </p:nvSpPr>
        <p:spPr>
          <a:xfrm>
            <a:off x="918678" y="2374080"/>
            <a:ext cx="54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客户</a:t>
            </a:r>
          </a:p>
        </p:txBody>
      </p:sp>
      <p:sp>
        <p:nvSpPr>
          <p:cNvPr id="113" name="矩形: 圆角 112">
            <a:extLst>
              <a:ext uri="{FF2B5EF4-FFF2-40B4-BE49-F238E27FC236}">
                <a16:creationId xmlns:a16="http://schemas.microsoft.com/office/drawing/2014/main" id="{599529D5-48FC-49F2-B35F-42C37872A376}"/>
              </a:ext>
            </a:extLst>
          </p:cNvPr>
          <p:cNvSpPr/>
          <p:nvPr/>
        </p:nvSpPr>
        <p:spPr>
          <a:xfrm>
            <a:off x="1027970" y="1814114"/>
            <a:ext cx="581343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市场预测</a:t>
            </a:r>
          </a:p>
        </p:txBody>
      </p:sp>
    </p:spTree>
    <p:extLst>
      <p:ext uri="{BB962C8B-B14F-4D97-AF65-F5344CB8AC3E}">
        <p14:creationId xmlns:p14="http://schemas.microsoft.com/office/powerpoint/2010/main" val="57618929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CABF21A-EA24-4EE6-8AF1-41577674DC58}"/>
              </a:ext>
            </a:extLst>
          </p:cNvPr>
          <p:cNvSpPr txBox="1"/>
          <p:nvPr/>
        </p:nvSpPr>
        <p:spPr>
          <a:xfrm>
            <a:off x="660610" y="548680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中联新材数字化工厂一级业务流图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07DED49-B12D-4329-A00B-27F0FDF31466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02 </a:t>
            </a:r>
            <a:r>
              <a:rPr lang="zh-CN" altLang="en-US" b="1" dirty="0">
                <a:solidFill>
                  <a:srgbClr val="383841"/>
                </a:solidFill>
              </a:rPr>
              <a:t>数字化工厂详细规划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90EFFE6-C992-4CDA-A61B-6FB484BE9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217" y="869181"/>
            <a:ext cx="10639567" cy="565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389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38958</TotalTime>
  <Words>184</Words>
  <Application>Microsoft Office PowerPoint</Application>
  <PresentationFormat>宽屏</PresentationFormat>
  <Paragraphs>80</Paragraphs>
  <Slides>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</vt:i4>
      </vt:variant>
    </vt:vector>
  </HeadingPairs>
  <TitlesOfParts>
    <vt:vector size="14" baseType="lpstr">
      <vt:lpstr>等线</vt:lpstr>
      <vt:lpstr>等线 Light</vt:lpstr>
      <vt:lpstr>方正粗黑宋简体</vt:lpstr>
      <vt:lpstr>方正兰亭粗黑_GBK</vt:lpstr>
      <vt:lpstr>黑体</vt:lpstr>
      <vt:lpstr>华文细黑</vt:lpstr>
      <vt:lpstr>Arial</vt:lpstr>
      <vt:lpstr>Calibri</vt:lpstr>
      <vt:lpstr>Titillium Web</vt:lpstr>
      <vt:lpstr>Wingdings</vt:lpstr>
      <vt:lpstr>Office 主题</vt:lpstr>
      <vt:lpstr>1_自定义设计方案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dapengxiaojiang001</dc:creator>
  <cp:lastModifiedBy>曹 津彬</cp:lastModifiedBy>
  <cp:revision>2205</cp:revision>
  <cp:lastPrinted>2020-03-16T05:57:00Z</cp:lastPrinted>
  <dcterms:created xsi:type="dcterms:W3CDTF">2015-04-07T06:44:00Z</dcterms:created>
  <dcterms:modified xsi:type="dcterms:W3CDTF">2022-05-16T05:51:39Z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ICV">
    <vt:lpwstr>1F5F009F051A42CCBF6FBCD5FDC63B8F</vt:lpwstr>
  </property>
</Properties>
</file>

<file path=docProps/thumbnail.jpeg>
</file>